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bold r:id="rId52"/>
      <p:italic r:id="rId53"/>
      <p:boldItalic r:id="rId54"/>
    </p:embeddedFont>
    <p:embeddedFont>
      <p:font typeface="Open Sans Medium" panose="020B0604020202020204" charset="0"/>
      <p:regular r:id="rId55"/>
      <p:bold r:id="rId56"/>
      <p:italic r:id="rId57"/>
      <p:boldItalic r:id="rId58"/>
    </p:embeddedFont>
    <p:embeddedFont>
      <p:font typeface="Open Sans SemiBold" panose="020B07060308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v+LETzSAuydi+1++5h9mcCqgL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e3cbaf7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1e3cbaf7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not a reading area in the brain, although there is a language area- we have caused multiple areas of the brain to cooperate to gain the skill of reading s symbol system. </a:t>
            </a:r>
            <a:endParaRPr/>
          </a:p>
        </p:txBody>
      </p:sp>
      <p:sp>
        <p:nvSpPr>
          <p:cNvPr id="291" name="Google Shape;291;g11e3cbaf7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9f1a84715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39f1a84715_0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39f1a84715_0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3b099f3d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23b099f3d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123b099f3d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39f1a84715_0_1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39f1a84715_0_1378: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d7b734408_1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1d7b734408_1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Oral language is important. Being exposed to conversation, rich language and books before you started school set you on the path to being a reader. </a:t>
            </a:r>
            <a:endParaRPr/>
          </a:p>
        </p:txBody>
      </p:sp>
      <p:sp>
        <p:nvSpPr>
          <p:cNvPr id="318" name="Google Shape;318;g11d7b734408_1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7b734408_1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1d7b734408_1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there is a part or multiple parts of this rope that are not working- skilled reading becomes very difficult to attain. When those difficulties are primarily related to the bottom (blue) portions of this representation, we might find students have characteristics of a disorder called dyslexia. It involves difficulty in processing speech sounds and the code used in writing down those words and reading those words. </a:t>
            </a:r>
            <a:endParaRPr/>
          </a:p>
        </p:txBody>
      </p:sp>
      <p:sp>
        <p:nvSpPr>
          <p:cNvPr id="333" name="Google Shape;333;g11d7b734408_1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39f1a84715_0_10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39f1a84715_0_105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39f1a84715_0_1058:notes"/>
          <p:cNvSpPr>
            <a:spLocks noGrp="1" noRot="1" noChangeAspect="1"/>
          </p:cNvSpPr>
          <p:nvPr>
            <p:ph type="sldImg" idx="2"/>
          </p:nvPr>
        </p:nvSpPr>
        <p:spPr>
          <a:xfrm>
            <a:off x="670891" y="1124262"/>
            <a:ext cx="5367000" cy="303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39f1a84715_0_1058:notes"/>
          <p:cNvSpPr txBox="1">
            <a:spLocks noGrp="1"/>
          </p:cNvSpPr>
          <p:nvPr>
            <p:ph type="body" idx="1"/>
          </p:nvPr>
        </p:nvSpPr>
        <p:spPr>
          <a:xfrm>
            <a:off x="670891" y="4328410"/>
            <a:ext cx="5367000" cy="35415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6" name="Google Shape;346;g239f1a84715_0_1058:notes"/>
          <p:cNvSpPr txBox="1">
            <a:spLocks noGrp="1"/>
          </p:cNvSpPr>
          <p:nvPr>
            <p:ph type="sldNum" idx="12"/>
          </p:nvPr>
        </p:nvSpPr>
        <p:spPr>
          <a:xfrm>
            <a:off x="3800165" y="8542832"/>
            <a:ext cx="2907300" cy="451200"/>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39f1a84715_0_10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39f1a84715_0_104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39f1a8471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39f1a8471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239f1a8471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9f1a84715_0_1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39f1a84715_0_1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39f1a84715_0_1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39f1a8471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39f1a8471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239f1a8471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e3cbaf7e9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1e3cbaf7e9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11e3cbaf7e9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d7b734408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11d7b734408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1d7b734408_1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39f1a84715_0_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39f1a84715_0_4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39f1a84715_0_4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39f1a84715_0_13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239f1a84715_0_138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39f1a84715_0_106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239f1a84715_0_106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Hold schools accountable through compliance</a:t>
            </a:r>
            <a:endParaRPr/>
          </a:p>
        </p:txBody>
      </p:sp>
      <p:sp>
        <p:nvSpPr>
          <p:cNvPr id="397" name="Google Shape;397;g239f1a84715_0_106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39f1a84715_0_1074: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39f1a84715_0_107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407" name="Google Shape;407;g239f1a84715_0_107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39f1a84715_0_10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239f1a84715_0_108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39f1a84715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239f1a84715_0_109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39f1a84715_0_10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239f1a84715_0_109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9f1a84715_0_6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39f1a84715_0_6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39f1a84715_0_6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39f1a84715_0_110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239f1a84715_0_110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IDEA requires a state to ensure that all children with disabilities are included in all general State and districtwide assessment programs. Since Kansas has a reporting requirement for grades Kdg-3, we needed to develop or obtain an alternate screener to meet the needs of those students with the most significant cognitive disabilities who could not participate in the general screening</a:t>
            </a:r>
            <a:endParaRPr/>
          </a:p>
        </p:txBody>
      </p:sp>
      <p:sp>
        <p:nvSpPr>
          <p:cNvPr id="432" name="Google Shape;432;g239f1a84715_0_110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39f1a84715_0_1106: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239f1a84715_0_110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439" name="Google Shape;439;g239f1a84715_0_110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39f1a84715_0_1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239f1a84715_0_1133: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39f1a84715_0_1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39f1a84715_0_13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239f1a84715_0_13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39f1a84715_0_1142:notes"/>
          <p:cNvSpPr>
            <a:spLocks noGrp="1" noRot="1" noChangeAspect="1"/>
          </p:cNvSpPr>
          <p:nvPr>
            <p:ph type="sldImg" idx="2"/>
          </p:nvPr>
        </p:nvSpPr>
        <p:spPr>
          <a:xfrm>
            <a:off x="670891" y="1124262"/>
            <a:ext cx="5367000" cy="303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239f1a84715_0_1142:notes"/>
          <p:cNvSpPr txBox="1">
            <a:spLocks noGrp="1"/>
          </p:cNvSpPr>
          <p:nvPr>
            <p:ph type="body" idx="1"/>
          </p:nvPr>
        </p:nvSpPr>
        <p:spPr>
          <a:xfrm>
            <a:off x="670891" y="4328410"/>
            <a:ext cx="5367000" cy="35415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64" name="Google Shape;464;g239f1a84715_0_1142:notes"/>
          <p:cNvSpPr txBox="1">
            <a:spLocks noGrp="1"/>
          </p:cNvSpPr>
          <p:nvPr>
            <p:ph type="sldNum" idx="12"/>
          </p:nvPr>
        </p:nvSpPr>
        <p:spPr>
          <a:xfrm>
            <a:off x="3800165" y="8542832"/>
            <a:ext cx="2907300" cy="451200"/>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39f1a84715_0_8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239f1a84715_0_8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I can help- Professional Learning</a:t>
            </a:r>
            <a:endParaRPr/>
          </a:p>
        </p:txBody>
      </p:sp>
      <p:sp>
        <p:nvSpPr>
          <p:cNvPr id="473" name="Google Shape;473;g239f1a84715_0_8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39f1a84715_0_1150:notes"/>
          <p:cNvSpPr>
            <a:spLocks noGrp="1" noRot="1" noChangeAspect="1"/>
          </p:cNvSpPr>
          <p:nvPr>
            <p:ph type="sldImg" idx="2"/>
          </p:nvPr>
        </p:nvSpPr>
        <p:spPr>
          <a:xfrm>
            <a:off x="670891" y="1124262"/>
            <a:ext cx="5367000" cy="3035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239f1a84715_0_1150:notes"/>
          <p:cNvSpPr txBox="1">
            <a:spLocks noGrp="1"/>
          </p:cNvSpPr>
          <p:nvPr>
            <p:ph type="body" idx="1"/>
          </p:nvPr>
        </p:nvSpPr>
        <p:spPr>
          <a:xfrm>
            <a:off x="670891" y="4328410"/>
            <a:ext cx="5367000" cy="3541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0" name="Google Shape;480;g239f1a84715_0_1150:notes"/>
          <p:cNvSpPr txBox="1">
            <a:spLocks noGrp="1"/>
          </p:cNvSpPr>
          <p:nvPr>
            <p:ph type="sldNum" idx="12"/>
          </p:nvPr>
        </p:nvSpPr>
        <p:spPr>
          <a:xfrm>
            <a:off x="3800165" y="8542832"/>
            <a:ext cx="2907300" cy="451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39f1a84715_0_1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39f1a84715_0_1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239f1a84715_0_1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1e3cbaf7e9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1e3cbaf7e9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11e3cbaf7e9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39f1a84715_0_1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239f1a84715_0_1157: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3cbaf7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e3cbaf7e9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11e3cbaf7e9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9f1a84715_0_10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39f1a84715_0_104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9f1a847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39f1a8471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239f1a8471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9f1a84715_0_1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239f1a84715_0_1254: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9f1a84715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39f1a84715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39f1a84715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rgbClr val="CFE2F3"/>
        </a:solidFill>
        <a:effectLst/>
      </p:bgPr>
    </p:bg>
    <p:spTree>
      <p:nvGrpSpPr>
        <p:cNvPr id="1" name="Shape 16"/>
        <p:cNvGrpSpPr/>
        <p:nvPr/>
      </p:nvGrpSpPr>
      <p:grpSpPr>
        <a:xfrm>
          <a:off x="0" y="0"/>
          <a:ext cx="0" cy="0"/>
          <a:chOff x="0" y="0"/>
          <a:chExt cx="0" cy="0"/>
        </a:xfrm>
      </p:grpSpPr>
      <p:pic>
        <p:nvPicPr>
          <p:cNvPr id="17" name="Google Shape;17;p16"/>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6"/>
          <p:cNvSpPr txBox="1">
            <a:spLocks noGrp="1"/>
          </p:cNvSpPr>
          <p:nvPr>
            <p:ph type="title"/>
          </p:nvPr>
        </p:nvSpPr>
        <p:spPr>
          <a:xfrm>
            <a:off x="838200" y="4290581"/>
            <a:ext cx="11353800" cy="8910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3581400" y="5331272"/>
            <a:ext cx="8610600" cy="688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B94"/>
                </a:solidFill>
              </a:defRPr>
            </a:lvl2pPr>
            <a:lvl3pPr marL="1371600" lvl="2" indent="-228600" algn="l">
              <a:lnSpc>
                <a:spcPct val="90000"/>
              </a:lnSpc>
              <a:spcBef>
                <a:spcPts val="500"/>
              </a:spcBef>
              <a:spcAft>
                <a:spcPts val="0"/>
              </a:spcAft>
              <a:buSzPts val="1800"/>
              <a:buNone/>
              <a:defRPr sz="1800">
                <a:solidFill>
                  <a:srgbClr val="888B94"/>
                </a:solidFill>
              </a:defRPr>
            </a:lvl3pPr>
            <a:lvl4pPr marL="1828800" lvl="3" indent="-228600" algn="l">
              <a:lnSpc>
                <a:spcPct val="90000"/>
              </a:lnSpc>
              <a:spcBef>
                <a:spcPts val="500"/>
              </a:spcBef>
              <a:spcAft>
                <a:spcPts val="0"/>
              </a:spcAft>
              <a:buSzPts val="1600"/>
              <a:buNone/>
              <a:defRPr sz="1600">
                <a:solidFill>
                  <a:srgbClr val="888B94"/>
                </a:solidFill>
              </a:defRPr>
            </a:lvl4pPr>
            <a:lvl5pPr marL="2286000" lvl="4" indent="-228600" algn="l">
              <a:lnSpc>
                <a:spcPct val="90000"/>
              </a:lnSpc>
              <a:spcBef>
                <a:spcPts val="500"/>
              </a:spcBef>
              <a:spcAft>
                <a:spcPts val="0"/>
              </a:spcAft>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CFE2F3"/>
        </a:solid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2">
            <a:alphaModFix/>
          </a:blip>
          <a:srcRect/>
          <a:stretch/>
        </p:blipFill>
        <p:spPr>
          <a:xfrm>
            <a:off x="1185" y="666"/>
            <a:ext cx="12189630" cy="6856666"/>
          </a:xfrm>
          <a:prstGeom prst="rect">
            <a:avLst/>
          </a:prstGeom>
          <a:noFill/>
          <a:ln>
            <a:noFill/>
          </a:ln>
        </p:spPr>
      </p:pic>
      <p:sp>
        <p:nvSpPr>
          <p:cNvPr id="77" name="Google Shape;77;p17"/>
          <p:cNvSpPr txBox="1">
            <a:spLocks noGrp="1"/>
          </p:cNvSpPr>
          <p:nvPr>
            <p:ph type="subTitle" idx="1"/>
          </p:nvPr>
        </p:nvSpPr>
        <p:spPr>
          <a:xfrm>
            <a:off x="1524000" y="4326467"/>
            <a:ext cx="7480151" cy="10376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17"/>
          <p:cNvSpPr txBox="1">
            <a:spLocks noGrp="1"/>
          </p:cNvSpPr>
          <p:nvPr>
            <p:ph type="title"/>
          </p:nvPr>
        </p:nvSpPr>
        <p:spPr>
          <a:xfrm>
            <a:off x="1524000" y="1597891"/>
            <a:ext cx="7480151" cy="2728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CFE2F3"/>
        </a:solidFill>
        <a:effectLst/>
      </p:bgPr>
    </p:bg>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2">
            <a:alphaModFix/>
          </a:blip>
          <a:srcRect/>
          <a:stretch/>
        </p:blipFill>
        <p:spPr>
          <a:xfrm>
            <a:off x="1187" y="668"/>
            <a:ext cx="12189626" cy="6856664"/>
          </a:xfrm>
          <a:prstGeom prst="rect">
            <a:avLst/>
          </a:prstGeom>
          <a:noFill/>
          <a:ln>
            <a:noFill/>
          </a:ln>
        </p:spPr>
      </p:pic>
      <p:sp>
        <p:nvSpPr>
          <p:cNvPr id="84" name="Google Shape;84;p18"/>
          <p:cNvSpPr txBox="1">
            <a:spLocks noGrp="1"/>
          </p:cNvSpPr>
          <p:nvPr>
            <p:ph type="title"/>
          </p:nvPr>
        </p:nvSpPr>
        <p:spPr>
          <a:xfrm>
            <a:off x="1893456" y="423334"/>
            <a:ext cx="8340436" cy="2713228"/>
          </a:xfrm>
          <a:prstGeom prst="rect">
            <a:avLst/>
          </a:prstGeom>
          <a:noFill/>
          <a:ln>
            <a:noFill/>
          </a:ln>
        </p:spPr>
        <p:txBody>
          <a:bodyPr spcFirstLastPara="1" wrap="square" lIns="91425" tIns="45700" rIns="457200"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1893456" y="3246268"/>
            <a:ext cx="8340436" cy="1500187"/>
          </a:xfrm>
          <a:prstGeom prst="rect">
            <a:avLst/>
          </a:prstGeom>
          <a:noFill/>
          <a:ln>
            <a:noFill/>
          </a:ln>
        </p:spPr>
        <p:txBody>
          <a:bodyPr spcFirstLastPara="1" wrap="square" lIns="91425" tIns="182875" rIns="457200" bIns="182875"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B94"/>
                </a:solidFill>
              </a:defRPr>
            </a:lvl2pPr>
            <a:lvl3pPr marL="1371600" lvl="2" indent="-228600" algn="l">
              <a:lnSpc>
                <a:spcPct val="90000"/>
              </a:lnSpc>
              <a:spcBef>
                <a:spcPts val="500"/>
              </a:spcBef>
              <a:spcAft>
                <a:spcPts val="0"/>
              </a:spcAft>
              <a:buSzPts val="1800"/>
              <a:buNone/>
              <a:defRPr sz="1800">
                <a:solidFill>
                  <a:srgbClr val="888B94"/>
                </a:solidFill>
              </a:defRPr>
            </a:lvl3pPr>
            <a:lvl4pPr marL="1828800" lvl="3" indent="-228600" algn="l">
              <a:lnSpc>
                <a:spcPct val="90000"/>
              </a:lnSpc>
              <a:spcBef>
                <a:spcPts val="500"/>
              </a:spcBef>
              <a:spcAft>
                <a:spcPts val="0"/>
              </a:spcAft>
              <a:buSzPts val="1600"/>
              <a:buNone/>
              <a:defRPr sz="1600">
                <a:solidFill>
                  <a:srgbClr val="888B94"/>
                </a:solidFill>
              </a:defRPr>
            </a:lvl4pPr>
            <a:lvl5pPr marL="2286000" lvl="4" indent="-228600" algn="l">
              <a:lnSpc>
                <a:spcPct val="90000"/>
              </a:lnSpc>
              <a:spcBef>
                <a:spcPts val="500"/>
              </a:spcBef>
              <a:spcAft>
                <a:spcPts val="0"/>
              </a:spcAft>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
        <p:nvSpPr>
          <p:cNvPr id="86" name="Google Shape;8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rgbClr val="CFE2F3"/>
        </a:solidFill>
        <a:effectLst/>
      </p:bgPr>
    </p:bg>
    <p:spTree>
      <p:nvGrpSpPr>
        <p:cNvPr id="1"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91" name="Google Shape;9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20"/>
          <p:cNvSpPr txBox="1">
            <a:spLocks noGrp="1"/>
          </p:cNvSpPr>
          <p:nvPr>
            <p:ph type="body" idx="1"/>
          </p:nvPr>
        </p:nvSpPr>
        <p:spPr>
          <a:xfrm>
            <a:off x="838200" y="1458913"/>
            <a:ext cx="10393363" cy="2817523"/>
          </a:xfrm>
          <a:prstGeom prst="rect">
            <a:avLst/>
          </a:prstGeom>
          <a:noFill/>
          <a:ln>
            <a:noFill/>
          </a:ln>
        </p:spPr>
        <p:txBody>
          <a:bodyPr spcFirstLastPara="1" wrap="square" lIns="1645900" tIns="914400" rIns="1645900" bIns="914400" anchor="t" anchorCtr="0">
            <a:normAutofit/>
          </a:bodyPr>
          <a:lstStyle>
            <a:lvl1pPr marL="457200" lvl="0" indent="-228600" algn="l">
              <a:lnSpc>
                <a:spcPct val="90000"/>
              </a:lnSpc>
              <a:spcBef>
                <a:spcPts val="1000"/>
              </a:spcBef>
              <a:spcAft>
                <a:spcPts val="0"/>
              </a:spcAft>
              <a:buSzPts val="3600"/>
              <a:buNone/>
              <a:defRPr sz="3600" i="1"/>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0"/>
          <p:cNvSpPr txBox="1">
            <a:spLocks noGrp="1"/>
          </p:cNvSpPr>
          <p:nvPr>
            <p:ph type="body" idx="2"/>
          </p:nvPr>
        </p:nvSpPr>
        <p:spPr>
          <a:xfrm>
            <a:off x="828675" y="4284663"/>
            <a:ext cx="10402888" cy="850900"/>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SzPts val="1800"/>
              <a:buNone/>
              <a:defRPr sz="1800"/>
            </a:lvl1pPr>
            <a:lvl2pPr marL="914400" lvl="1" indent="-228600" algn="r">
              <a:lnSpc>
                <a:spcPct val="90000"/>
              </a:lnSpc>
              <a:spcBef>
                <a:spcPts val="500"/>
              </a:spcBef>
              <a:spcAft>
                <a:spcPts val="0"/>
              </a:spcAft>
              <a:buSzPts val="2400"/>
              <a:buNone/>
              <a:defRPr/>
            </a:lvl2pPr>
            <a:lvl3pPr marL="1371600" lvl="2" indent="-228600" algn="r">
              <a:lnSpc>
                <a:spcPct val="90000"/>
              </a:lnSpc>
              <a:spcBef>
                <a:spcPts val="500"/>
              </a:spcBef>
              <a:spcAft>
                <a:spcPts val="0"/>
              </a:spcAft>
              <a:buSzPts val="2000"/>
              <a:buNone/>
              <a:defRPr/>
            </a:lvl3pPr>
            <a:lvl4pPr marL="1828800" lvl="3" indent="-228600" algn="r">
              <a:lnSpc>
                <a:spcPct val="90000"/>
              </a:lnSpc>
              <a:spcBef>
                <a:spcPts val="500"/>
              </a:spcBef>
              <a:spcAft>
                <a:spcPts val="0"/>
              </a:spcAft>
              <a:buSzPts val="1800"/>
              <a:buNone/>
              <a:defRPr/>
            </a:lvl4pPr>
            <a:lvl5pPr marL="2286000" lvl="4" indent="-228600" algn="r">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solidFill>
          <a:srgbClr val="CFE2F3"/>
        </a:solidFill>
        <a:effectLst/>
      </p:bgPr>
    </p:bg>
    <p:spTree>
      <p:nvGrpSpPr>
        <p:cNvPr id="1" name="Shape 96"/>
        <p:cNvGrpSpPr/>
        <p:nvPr/>
      </p:nvGrpSpPr>
      <p:grpSpPr>
        <a:xfrm>
          <a:off x="0" y="0"/>
          <a:ext cx="0" cy="0"/>
          <a:chOff x="0" y="0"/>
          <a:chExt cx="0" cy="0"/>
        </a:xfrm>
      </p:grpSpPr>
      <p:pic>
        <p:nvPicPr>
          <p:cNvPr id="97" name="Google Shape;97;p21"/>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98" name="Google Shape;98;p21"/>
          <p:cNvSpPr txBox="1">
            <a:spLocks noGrp="1"/>
          </p:cNvSpPr>
          <p:nvPr>
            <p:ph type="title"/>
          </p:nvPr>
        </p:nvSpPr>
        <p:spPr>
          <a:xfrm>
            <a:off x="839788" y="365126"/>
            <a:ext cx="10515600" cy="1149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body" idx="1"/>
          </p:nvPr>
        </p:nvSpPr>
        <p:spPr>
          <a:xfrm>
            <a:off x="839788" y="1681162"/>
            <a:ext cx="5157787" cy="91425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21"/>
          <p:cNvSpPr txBox="1">
            <a:spLocks noGrp="1"/>
          </p:cNvSpPr>
          <p:nvPr>
            <p:ph type="body" idx="2"/>
          </p:nvPr>
        </p:nvSpPr>
        <p:spPr>
          <a:xfrm>
            <a:off x="839788" y="2671761"/>
            <a:ext cx="5157787" cy="2980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1"/>
          <p:cNvSpPr txBox="1">
            <a:spLocks noGrp="1"/>
          </p:cNvSpPr>
          <p:nvPr>
            <p:ph type="body" idx="3"/>
          </p:nvPr>
        </p:nvSpPr>
        <p:spPr>
          <a:xfrm>
            <a:off x="6172200" y="1681162"/>
            <a:ext cx="5183188" cy="91425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21"/>
          <p:cNvSpPr txBox="1">
            <a:spLocks noGrp="1"/>
          </p:cNvSpPr>
          <p:nvPr>
            <p:ph type="body" idx="4"/>
          </p:nvPr>
        </p:nvSpPr>
        <p:spPr>
          <a:xfrm>
            <a:off x="6172200" y="2671761"/>
            <a:ext cx="5183188" cy="298089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9"/>
          <p:cNvSpPr>
            <a:spLocks noGrp="1"/>
          </p:cNvSpPr>
          <p:nvPr>
            <p:ph type="pic" idx="2"/>
          </p:nvPr>
        </p:nvSpPr>
        <p:spPr>
          <a:xfrm>
            <a:off x="5183188" y="457201"/>
            <a:ext cx="6172200" cy="5403850"/>
          </a:xfrm>
          <a:prstGeom prst="rect">
            <a:avLst/>
          </a:prstGeom>
          <a:noFill/>
          <a:ln>
            <a:noFill/>
          </a:ln>
        </p:spPr>
      </p:sp>
      <p:sp>
        <p:nvSpPr>
          <p:cNvPr id="109" name="Google Shape;109;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2 consultant information">
  <p:cSld name="1_2 consultant information">
    <p:spTree>
      <p:nvGrpSpPr>
        <p:cNvPr id="1" name="Shape 113"/>
        <p:cNvGrpSpPr/>
        <p:nvPr/>
      </p:nvGrpSpPr>
      <p:grpSpPr>
        <a:xfrm>
          <a:off x="0" y="0"/>
          <a:ext cx="0" cy="0"/>
          <a:chOff x="0" y="0"/>
          <a:chExt cx="0" cy="0"/>
        </a:xfrm>
      </p:grpSpPr>
      <p:pic>
        <p:nvPicPr>
          <p:cNvPr id="114" name="Google Shape;114;g239f1a84715_0_1245"/>
          <p:cNvPicPr preferRelativeResize="0"/>
          <p:nvPr/>
        </p:nvPicPr>
        <p:blipFill rotWithShape="1">
          <a:blip r:embed="rId2">
            <a:alphaModFix/>
          </a:blip>
          <a:srcRect/>
          <a:stretch/>
        </p:blipFill>
        <p:spPr>
          <a:xfrm>
            <a:off x="0" y="-136524"/>
            <a:ext cx="12192000" cy="6858000"/>
          </a:xfrm>
          <a:prstGeom prst="rect">
            <a:avLst/>
          </a:prstGeom>
          <a:noFill/>
          <a:ln>
            <a:noFill/>
          </a:ln>
        </p:spPr>
      </p:pic>
      <p:sp>
        <p:nvSpPr>
          <p:cNvPr id="115" name="Google Shape;115;g239f1a84715_0_1245"/>
          <p:cNvSpPr txBox="1">
            <a:spLocks noGrp="1"/>
          </p:cNvSpPr>
          <p:nvPr>
            <p:ph type="title"/>
          </p:nvPr>
        </p:nvSpPr>
        <p:spPr>
          <a:xfrm>
            <a:off x="168244" y="258473"/>
            <a:ext cx="10515600" cy="13257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4400"/>
              <a:buFont typeface="Open Sans SemiBold"/>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g239f1a84715_0_1245"/>
          <p:cNvSpPr txBox="1">
            <a:spLocks noGrp="1"/>
          </p:cNvSpPr>
          <p:nvPr>
            <p:ph type="body" idx="1"/>
          </p:nvPr>
        </p:nvSpPr>
        <p:spPr>
          <a:xfrm>
            <a:off x="1244889" y="3168073"/>
            <a:ext cx="4592400" cy="2354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600"/>
              </a:spcBef>
              <a:spcAft>
                <a:spcPts val="0"/>
              </a:spcAft>
              <a:buSzPts val="2000"/>
              <a:buNone/>
              <a:defRPr sz="2000" b="0"/>
            </a:lvl1pPr>
            <a:lvl2pPr marL="914400" lvl="1" indent="-228600" algn="l" rtl="0">
              <a:lnSpc>
                <a:spcPct val="100000"/>
              </a:lnSpc>
              <a:spcBef>
                <a:spcPts val="600"/>
              </a:spcBef>
              <a:spcAft>
                <a:spcPts val="0"/>
              </a:spcAft>
              <a:buSzPts val="2000"/>
              <a:buNone/>
              <a:defRPr sz="2000"/>
            </a:lvl2pPr>
            <a:lvl3pPr marL="1371600" lvl="2" indent="-228600" algn="l" rtl="0">
              <a:lnSpc>
                <a:spcPct val="100000"/>
              </a:lnSpc>
              <a:spcBef>
                <a:spcPts val="600"/>
              </a:spcBef>
              <a:spcAft>
                <a:spcPts val="0"/>
              </a:spcAft>
              <a:buSzPts val="2000"/>
              <a:buNone/>
              <a:defRPr/>
            </a:lvl3pPr>
            <a:lvl4pPr marL="1828800" lvl="3" indent="-228600" algn="l" rtl="0">
              <a:lnSpc>
                <a:spcPct val="100000"/>
              </a:lnSpc>
              <a:spcBef>
                <a:spcPts val="600"/>
              </a:spcBef>
              <a:spcAft>
                <a:spcPts val="0"/>
              </a:spcAft>
              <a:buSzPts val="1800"/>
              <a:buNone/>
              <a:defRPr/>
            </a:lvl4pPr>
            <a:lvl5pPr marL="2286000" lvl="4" indent="-228600" algn="l" rtl="0">
              <a:lnSpc>
                <a:spcPct val="100000"/>
              </a:lnSpc>
              <a:spcBef>
                <a:spcPts val="600"/>
              </a:spcBef>
              <a:spcAft>
                <a:spcPts val="0"/>
              </a:spcAft>
              <a:buSzPts val="1800"/>
              <a:buNone/>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g239f1a84715_0_1245"/>
          <p:cNvSpPr txBox="1">
            <a:spLocks noGrp="1"/>
          </p:cNvSpPr>
          <p:nvPr>
            <p:ph type="body" idx="2"/>
          </p:nvPr>
        </p:nvSpPr>
        <p:spPr>
          <a:xfrm>
            <a:off x="6338743" y="3168073"/>
            <a:ext cx="4592400" cy="2354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600"/>
              </a:spcBef>
              <a:spcAft>
                <a:spcPts val="0"/>
              </a:spcAft>
              <a:buSzPts val="2000"/>
              <a:buNone/>
              <a:defRPr sz="2000" b="0"/>
            </a:lvl1pPr>
            <a:lvl2pPr marL="914400" lvl="1" indent="-228600" algn="l" rtl="0">
              <a:lnSpc>
                <a:spcPct val="100000"/>
              </a:lnSpc>
              <a:spcBef>
                <a:spcPts val="600"/>
              </a:spcBef>
              <a:spcAft>
                <a:spcPts val="0"/>
              </a:spcAft>
              <a:buSzPts val="2000"/>
              <a:buNone/>
              <a:defRPr sz="2000"/>
            </a:lvl2pPr>
            <a:lvl3pPr marL="1371600" lvl="2" indent="-228600" algn="l" rtl="0">
              <a:lnSpc>
                <a:spcPct val="100000"/>
              </a:lnSpc>
              <a:spcBef>
                <a:spcPts val="600"/>
              </a:spcBef>
              <a:spcAft>
                <a:spcPts val="0"/>
              </a:spcAft>
              <a:buSzPts val="2000"/>
              <a:buNone/>
              <a:defRPr/>
            </a:lvl3pPr>
            <a:lvl4pPr marL="1828800" lvl="3" indent="-228600" algn="l" rtl="0">
              <a:lnSpc>
                <a:spcPct val="100000"/>
              </a:lnSpc>
              <a:spcBef>
                <a:spcPts val="600"/>
              </a:spcBef>
              <a:spcAft>
                <a:spcPts val="0"/>
              </a:spcAft>
              <a:buSzPts val="1800"/>
              <a:buNone/>
              <a:defRPr/>
            </a:lvl4pPr>
            <a:lvl5pPr marL="2286000" lvl="4" indent="-228600" algn="l" rtl="0">
              <a:lnSpc>
                <a:spcPct val="100000"/>
              </a:lnSpc>
              <a:spcBef>
                <a:spcPts val="600"/>
              </a:spcBef>
              <a:spcAft>
                <a:spcPts val="0"/>
              </a:spcAft>
              <a:buSzPts val="1800"/>
              <a:buNone/>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239f1a84715_0_1245"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4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a:p>
        </p:txBody>
      </p:sp>
      <p:sp>
        <p:nvSpPr>
          <p:cNvPr id="119" name="Google Shape;119;g239f1a84715_0_12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g239f1a84715_0_12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g239f1a84715_0_12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rgbClr val="CFE2F3"/>
        </a:solidFill>
        <a:effectLst/>
      </p:bgPr>
    </p:bg>
    <p:spTree>
      <p:nvGrpSpPr>
        <p:cNvPr id="1" name="Shape 129"/>
        <p:cNvGrpSpPr/>
        <p:nvPr/>
      </p:nvGrpSpPr>
      <p:grpSpPr>
        <a:xfrm>
          <a:off x="0" y="0"/>
          <a:ext cx="0" cy="0"/>
          <a:chOff x="0" y="0"/>
          <a:chExt cx="0" cy="0"/>
        </a:xfrm>
      </p:grpSpPr>
      <p:pic>
        <p:nvPicPr>
          <p:cNvPr id="130" name="Google Shape;130;g239f1a84715_0_156"/>
          <p:cNvPicPr preferRelativeResize="0"/>
          <p:nvPr/>
        </p:nvPicPr>
        <p:blipFill rotWithShape="1">
          <a:blip r:embed="rId2">
            <a:alphaModFix/>
          </a:blip>
          <a:srcRect/>
          <a:stretch/>
        </p:blipFill>
        <p:spPr>
          <a:xfrm>
            <a:off x="0" y="1714"/>
            <a:ext cx="12191998" cy="6854572"/>
          </a:xfrm>
          <a:prstGeom prst="rect">
            <a:avLst/>
          </a:prstGeom>
          <a:noFill/>
          <a:ln>
            <a:noFill/>
          </a:ln>
        </p:spPr>
      </p:pic>
      <p:sp>
        <p:nvSpPr>
          <p:cNvPr id="131" name="Google Shape;131;g239f1a84715_0_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239f1a84715_0_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239f1a84715_0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g239f1a84715_0_156"/>
          <p:cNvSpPr txBox="1">
            <a:spLocks noGrp="1"/>
          </p:cNvSpPr>
          <p:nvPr>
            <p:ph type="title"/>
          </p:nvPr>
        </p:nvSpPr>
        <p:spPr>
          <a:xfrm>
            <a:off x="838200" y="4290581"/>
            <a:ext cx="11353800" cy="891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g239f1a84715_0_156"/>
          <p:cNvSpPr txBox="1">
            <a:spLocks noGrp="1"/>
          </p:cNvSpPr>
          <p:nvPr>
            <p:ph type="body" idx="1"/>
          </p:nvPr>
        </p:nvSpPr>
        <p:spPr>
          <a:xfrm>
            <a:off x="3581400" y="5331272"/>
            <a:ext cx="8610600" cy="688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dk1"/>
                </a:solidFill>
              </a:defRPr>
            </a:lvl1pPr>
            <a:lvl2pPr marL="914400" lvl="1" indent="-228600" algn="l" rtl="0">
              <a:lnSpc>
                <a:spcPct val="90000"/>
              </a:lnSpc>
              <a:spcBef>
                <a:spcPts val="500"/>
              </a:spcBef>
              <a:spcAft>
                <a:spcPts val="0"/>
              </a:spcAft>
              <a:buSzPts val="2000"/>
              <a:buNone/>
              <a:defRPr sz="2000">
                <a:solidFill>
                  <a:srgbClr val="888B94"/>
                </a:solidFill>
              </a:defRPr>
            </a:lvl2pPr>
            <a:lvl3pPr marL="1371600" lvl="2" indent="-228600" algn="l" rtl="0">
              <a:lnSpc>
                <a:spcPct val="90000"/>
              </a:lnSpc>
              <a:spcBef>
                <a:spcPts val="500"/>
              </a:spcBef>
              <a:spcAft>
                <a:spcPts val="0"/>
              </a:spcAft>
              <a:buSzPts val="1800"/>
              <a:buNone/>
              <a:defRPr sz="1800">
                <a:solidFill>
                  <a:srgbClr val="888B94"/>
                </a:solidFill>
              </a:defRPr>
            </a:lvl3pPr>
            <a:lvl4pPr marL="1828800" lvl="3" indent="-228600" algn="l" rtl="0">
              <a:lnSpc>
                <a:spcPct val="90000"/>
              </a:lnSpc>
              <a:spcBef>
                <a:spcPts val="500"/>
              </a:spcBef>
              <a:spcAft>
                <a:spcPts val="0"/>
              </a:spcAft>
              <a:buSzPts val="1600"/>
              <a:buNone/>
              <a:defRPr sz="1600">
                <a:solidFill>
                  <a:srgbClr val="888B94"/>
                </a:solidFill>
              </a:defRPr>
            </a:lvl4pPr>
            <a:lvl5pPr marL="2286000" lvl="4" indent="-228600" algn="l" rtl="0">
              <a:lnSpc>
                <a:spcPct val="90000"/>
              </a:lnSpc>
              <a:spcBef>
                <a:spcPts val="500"/>
              </a:spcBef>
              <a:spcAft>
                <a:spcPts val="0"/>
              </a:spcAft>
              <a:buSzPts val="1600"/>
              <a:buNone/>
              <a:defRPr sz="1600">
                <a:solidFill>
                  <a:srgbClr val="888B94"/>
                </a:solidFill>
              </a:defRPr>
            </a:lvl5pPr>
            <a:lvl6pPr marL="2743200" lvl="5" indent="-228600" algn="l" rtl="0">
              <a:lnSpc>
                <a:spcPct val="90000"/>
              </a:lnSpc>
              <a:spcBef>
                <a:spcPts val="500"/>
              </a:spcBef>
              <a:spcAft>
                <a:spcPts val="0"/>
              </a:spcAft>
              <a:buClr>
                <a:srgbClr val="888B94"/>
              </a:buClr>
              <a:buSzPts val="1600"/>
              <a:buNone/>
              <a:defRPr sz="1600">
                <a:solidFill>
                  <a:srgbClr val="888B94"/>
                </a:solidFill>
              </a:defRPr>
            </a:lvl6pPr>
            <a:lvl7pPr marL="3200400" lvl="6" indent="-228600" algn="l" rtl="0">
              <a:lnSpc>
                <a:spcPct val="90000"/>
              </a:lnSpc>
              <a:spcBef>
                <a:spcPts val="500"/>
              </a:spcBef>
              <a:spcAft>
                <a:spcPts val="0"/>
              </a:spcAft>
              <a:buClr>
                <a:srgbClr val="888B94"/>
              </a:buClr>
              <a:buSzPts val="1600"/>
              <a:buNone/>
              <a:defRPr sz="1600">
                <a:solidFill>
                  <a:srgbClr val="888B94"/>
                </a:solidFill>
              </a:defRPr>
            </a:lvl7pPr>
            <a:lvl8pPr marL="3657600" lvl="7" indent="-228600" algn="l" rtl="0">
              <a:lnSpc>
                <a:spcPct val="90000"/>
              </a:lnSpc>
              <a:spcBef>
                <a:spcPts val="500"/>
              </a:spcBef>
              <a:spcAft>
                <a:spcPts val="0"/>
              </a:spcAft>
              <a:buClr>
                <a:srgbClr val="888B94"/>
              </a:buClr>
              <a:buSzPts val="1600"/>
              <a:buNone/>
              <a:defRPr sz="1600">
                <a:solidFill>
                  <a:srgbClr val="888B94"/>
                </a:solidFill>
              </a:defRPr>
            </a:lvl8pPr>
            <a:lvl9pPr marL="4114800" lvl="8" indent="-228600" algn="l" rtl="0">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6"/>
        <p:cNvGrpSpPr/>
        <p:nvPr/>
      </p:nvGrpSpPr>
      <p:grpSpPr>
        <a:xfrm>
          <a:off x="0" y="0"/>
          <a:ext cx="0" cy="0"/>
          <a:chOff x="0" y="0"/>
          <a:chExt cx="0" cy="0"/>
        </a:xfrm>
      </p:grpSpPr>
      <p:sp>
        <p:nvSpPr>
          <p:cNvPr id="137" name="Google Shape;137;g239f1a84715_0_163"/>
          <p:cNvSpPr txBox="1">
            <a:spLocks noGrp="1"/>
          </p:cNvSpPr>
          <p:nvPr>
            <p:ph type="body" idx="1"/>
          </p:nvPr>
        </p:nvSpPr>
        <p:spPr>
          <a:xfrm>
            <a:off x="838200" y="1644073"/>
            <a:ext cx="10515600" cy="4533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 name="Google Shape;138;g239f1a84715_0_1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239f1a84715_0_1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g239f1a84715_0_1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g239f1a84715_0_1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rgbClr val="CFE2F3"/>
        </a:solidFill>
        <a:effectLst/>
      </p:bgPr>
    </p:bg>
    <p:spTree>
      <p:nvGrpSpPr>
        <p:cNvPr id="1" name="Shape 142"/>
        <p:cNvGrpSpPr/>
        <p:nvPr/>
      </p:nvGrpSpPr>
      <p:grpSpPr>
        <a:xfrm>
          <a:off x="0" y="0"/>
          <a:ext cx="0" cy="0"/>
          <a:chOff x="0" y="0"/>
          <a:chExt cx="0" cy="0"/>
        </a:xfrm>
      </p:grpSpPr>
      <p:pic>
        <p:nvPicPr>
          <p:cNvPr id="143" name="Google Shape;143;g239f1a84715_0_169"/>
          <p:cNvPicPr preferRelativeResize="0"/>
          <p:nvPr/>
        </p:nvPicPr>
        <p:blipFill rotWithShape="1">
          <a:blip r:embed="rId2">
            <a:alphaModFix/>
          </a:blip>
          <a:srcRect/>
          <a:stretch/>
        </p:blipFill>
        <p:spPr>
          <a:xfrm>
            <a:off x="0" y="1714"/>
            <a:ext cx="12191998" cy="6854572"/>
          </a:xfrm>
          <a:prstGeom prst="rect">
            <a:avLst/>
          </a:prstGeom>
          <a:noFill/>
          <a:ln>
            <a:noFill/>
          </a:ln>
        </p:spPr>
      </p:pic>
      <p:sp>
        <p:nvSpPr>
          <p:cNvPr id="144" name="Google Shape;144;g239f1a84715_0_1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239f1a84715_0_1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239f1a84715_0_1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g239f1a84715_0_169"/>
          <p:cNvSpPr txBox="1">
            <a:spLocks noGrp="1"/>
          </p:cNvSpPr>
          <p:nvPr>
            <p:ph type="body" idx="1"/>
          </p:nvPr>
        </p:nvSpPr>
        <p:spPr>
          <a:xfrm>
            <a:off x="838200" y="1458913"/>
            <a:ext cx="10393500" cy="2817600"/>
          </a:xfrm>
          <a:prstGeom prst="rect">
            <a:avLst/>
          </a:prstGeom>
          <a:noFill/>
          <a:ln>
            <a:noFill/>
          </a:ln>
        </p:spPr>
        <p:txBody>
          <a:bodyPr spcFirstLastPara="1" wrap="square" lIns="1645900" tIns="914400" rIns="1645900" bIns="914400" anchor="t" anchorCtr="0">
            <a:normAutofit/>
          </a:bodyPr>
          <a:lstStyle>
            <a:lvl1pPr marL="457200" lvl="0" indent="-228600" algn="l" rtl="0">
              <a:lnSpc>
                <a:spcPct val="90000"/>
              </a:lnSpc>
              <a:spcBef>
                <a:spcPts val="1000"/>
              </a:spcBef>
              <a:spcAft>
                <a:spcPts val="0"/>
              </a:spcAft>
              <a:buSzPts val="3600"/>
              <a:buNone/>
              <a:defRPr sz="3600" i="1"/>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g239f1a84715_0_169"/>
          <p:cNvSpPr txBox="1">
            <a:spLocks noGrp="1"/>
          </p:cNvSpPr>
          <p:nvPr>
            <p:ph type="body" idx="2"/>
          </p:nvPr>
        </p:nvSpPr>
        <p:spPr>
          <a:xfrm>
            <a:off x="828675" y="4284663"/>
            <a:ext cx="10402800" cy="850800"/>
          </a:xfrm>
          <a:prstGeom prst="rect">
            <a:avLst/>
          </a:prstGeom>
          <a:noFill/>
          <a:ln>
            <a:noFill/>
          </a:ln>
        </p:spPr>
        <p:txBody>
          <a:bodyPr spcFirstLastPara="1" wrap="square" lIns="91425" tIns="45700" rIns="91425" bIns="45700" anchor="b" anchorCtr="0">
            <a:normAutofit/>
          </a:bodyPr>
          <a:lstStyle>
            <a:lvl1pPr marL="457200" lvl="0" indent="-228600" algn="r" rtl="0">
              <a:lnSpc>
                <a:spcPct val="90000"/>
              </a:lnSpc>
              <a:spcBef>
                <a:spcPts val="1000"/>
              </a:spcBef>
              <a:spcAft>
                <a:spcPts val="0"/>
              </a:spcAft>
              <a:buSzPts val="1800"/>
              <a:buNone/>
              <a:defRPr sz="1800"/>
            </a:lvl1pPr>
            <a:lvl2pPr marL="914400" lvl="1" indent="-228600" algn="r" rtl="0">
              <a:lnSpc>
                <a:spcPct val="90000"/>
              </a:lnSpc>
              <a:spcBef>
                <a:spcPts val="500"/>
              </a:spcBef>
              <a:spcAft>
                <a:spcPts val="0"/>
              </a:spcAft>
              <a:buSzPts val="2400"/>
              <a:buNone/>
              <a:defRPr/>
            </a:lvl2pPr>
            <a:lvl3pPr marL="1371600" lvl="2" indent="-228600" algn="r" rtl="0">
              <a:lnSpc>
                <a:spcPct val="90000"/>
              </a:lnSpc>
              <a:spcBef>
                <a:spcPts val="500"/>
              </a:spcBef>
              <a:spcAft>
                <a:spcPts val="0"/>
              </a:spcAft>
              <a:buSzPts val="2000"/>
              <a:buNone/>
              <a:defRPr/>
            </a:lvl3pPr>
            <a:lvl4pPr marL="1828800" lvl="3" indent="-228600" algn="r" rtl="0">
              <a:lnSpc>
                <a:spcPct val="90000"/>
              </a:lnSpc>
              <a:spcBef>
                <a:spcPts val="500"/>
              </a:spcBef>
              <a:spcAft>
                <a:spcPts val="0"/>
              </a:spcAft>
              <a:buSzPts val="1800"/>
              <a:buNone/>
              <a:defRPr/>
            </a:lvl4pPr>
            <a:lvl5pPr marL="2286000" lvl="4" indent="-228600" algn="r"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bg>
      <p:bgPr>
        <a:solidFill>
          <a:srgbClr val="CFE2F3"/>
        </a:solidFill>
        <a:effectLst/>
      </p:bgPr>
    </p:bg>
    <p:spTree>
      <p:nvGrpSpPr>
        <p:cNvPr id="1" name="Shape 149"/>
        <p:cNvGrpSpPr/>
        <p:nvPr/>
      </p:nvGrpSpPr>
      <p:grpSpPr>
        <a:xfrm>
          <a:off x="0" y="0"/>
          <a:ext cx="0" cy="0"/>
          <a:chOff x="0" y="0"/>
          <a:chExt cx="0" cy="0"/>
        </a:xfrm>
      </p:grpSpPr>
      <p:pic>
        <p:nvPicPr>
          <p:cNvPr id="150" name="Google Shape;150;g239f1a84715_0_176"/>
          <p:cNvPicPr preferRelativeResize="0"/>
          <p:nvPr/>
        </p:nvPicPr>
        <p:blipFill rotWithShape="1">
          <a:blip r:embed="rId2">
            <a:alphaModFix/>
          </a:blip>
          <a:srcRect/>
          <a:stretch/>
        </p:blipFill>
        <p:spPr>
          <a:xfrm>
            <a:off x="3047" y="1714"/>
            <a:ext cx="12185905" cy="6854572"/>
          </a:xfrm>
          <a:prstGeom prst="rect">
            <a:avLst/>
          </a:prstGeom>
          <a:noFill/>
          <a:ln>
            <a:noFill/>
          </a:ln>
        </p:spPr>
      </p:pic>
      <p:sp>
        <p:nvSpPr>
          <p:cNvPr id="151" name="Google Shape;151;g239f1a84715_0_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g239f1a84715_0_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239f1a84715_0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g239f1a84715_0_176"/>
          <p:cNvSpPr txBox="1">
            <a:spLocks noGrp="1"/>
          </p:cNvSpPr>
          <p:nvPr>
            <p:ph type="title"/>
          </p:nvPr>
        </p:nvSpPr>
        <p:spPr>
          <a:xfrm>
            <a:off x="838200" y="2766219"/>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Open Sans SemiBold"/>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8"/>
          <p:cNvSpPr txBox="1">
            <a:spLocks noGrp="1"/>
          </p:cNvSpPr>
          <p:nvPr>
            <p:ph type="body" idx="1"/>
          </p:nvPr>
        </p:nvSpPr>
        <p:spPr>
          <a:xfrm>
            <a:off x="838200" y="1644073"/>
            <a:ext cx="10515600" cy="45328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g239f1a84715_0_18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Open Sans SemiBold"/>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g239f1a84715_0_182"/>
          <p:cNvSpPr txBox="1">
            <a:spLocks noGrp="1"/>
          </p:cNvSpPr>
          <p:nvPr>
            <p:ph type="body" idx="1"/>
          </p:nvPr>
        </p:nvSpPr>
        <p:spPr>
          <a:xfrm>
            <a:off x="5183188" y="457201"/>
            <a:ext cx="6172200" cy="5403900"/>
          </a:xfrm>
          <a:prstGeom prst="rect">
            <a:avLst/>
          </a:prstGeom>
          <a:noFill/>
          <a:ln>
            <a:noFill/>
          </a:ln>
        </p:spPr>
        <p:txBody>
          <a:bodyPr spcFirstLastPara="1" wrap="square" lIns="91425" tIns="45700" rIns="91425" bIns="45700" anchor="ctr" anchorCtr="0">
            <a:normAutofit/>
          </a:bodyPr>
          <a:lstStyle>
            <a:lvl1pPr marL="457200" lvl="0" indent="-431800" algn="l" rtl="0">
              <a:lnSpc>
                <a:spcPct val="90000"/>
              </a:lnSpc>
              <a:spcBef>
                <a:spcPts val="1000"/>
              </a:spcBef>
              <a:spcAft>
                <a:spcPts val="0"/>
              </a:spcAft>
              <a:buSzPts val="3200"/>
              <a:buChar char="•"/>
              <a:defRPr sz="3200"/>
            </a:lvl1pPr>
            <a:lvl2pPr marL="914400" lvl="1" indent="-406400" algn="l" rtl="0">
              <a:lnSpc>
                <a:spcPct val="90000"/>
              </a:lnSpc>
              <a:spcBef>
                <a:spcPts val="500"/>
              </a:spcBef>
              <a:spcAft>
                <a:spcPts val="0"/>
              </a:spcAft>
              <a:buSzPts val="2800"/>
              <a:buChar char="•"/>
              <a:defRPr sz="2800"/>
            </a:lvl2pPr>
            <a:lvl3pPr marL="1371600" lvl="2" indent="-381000" algn="l" rtl="0">
              <a:lnSpc>
                <a:spcPct val="90000"/>
              </a:lnSpc>
              <a:spcBef>
                <a:spcPts val="500"/>
              </a:spcBef>
              <a:spcAft>
                <a:spcPts val="0"/>
              </a:spcAft>
              <a:buSzPts val="2400"/>
              <a:buChar char="•"/>
              <a:defRPr sz="2400"/>
            </a:lvl3pPr>
            <a:lvl4pPr marL="1828800" lvl="3" indent="-355600" algn="l" rtl="0">
              <a:lnSpc>
                <a:spcPct val="90000"/>
              </a:lnSpc>
              <a:spcBef>
                <a:spcPts val="500"/>
              </a:spcBef>
              <a:spcAft>
                <a:spcPts val="0"/>
              </a:spcAft>
              <a:buSzPts val="2000"/>
              <a:buChar char="•"/>
              <a:defRPr sz="2000"/>
            </a:lvl4pPr>
            <a:lvl5pPr marL="2286000" lvl="4" indent="-355600" algn="l" rtl="0">
              <a:lnSpc>
                <a:spcPct val="90000"/>
              </a:lnSpc>
              <a:spcBef>
                <a:spcPts val="500"/>
              </a:spcBef>
              <a:spcAft>
                <a:spcPts val="0"/>
              </a:spcAft>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8" name="Google Shape;158;g239f1a84715_0_18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9" name="Google Shape;159;g239f1a84715_0_1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g239f1a84715_0_1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g239f1a84715_0_1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bg>
      <p:bgPr>
        <a:solidFill>
          <a:srgbClr val="CFE2F3"/>
        </a:solidFill>
        <a:effectLst/>
      </p:bgPr>
    </p:bg>
    <p:spTree>
      <p:nvGrpSpPr>
        <p:cNvPr id="1" name="Shape 162"/>
        <p:cNvGrpSpPr/>
        <p:nvPr/>
      </p:nvGrpSpPr>
      <p:grpSpPr>
        <a:xfrm>
          <a:off x="0" y="0"/>
          <a:ext cx="0" cy="0"/>
          <a:chOff x="0" y="0"/>
          <a:chExt cx="0" cy="0"/>
        </a:xfrm>
      </p:grpSpPr>
      <p:pic>
        <p:nvPicPr>
          <p:cNvPr id="163" name="Google Shape;163;g239f1a84715_0_189"/>
          <p:cNvPicPr preferRelativeResize="0"/>
          <p:nvPr/>
        </p:nvPicPr>
        <p:blipFill rotWithShape="1">
          <a:blip r:embed="rId2">
            <a:alphaModFix/>
          </a:blip>
          <a:srcRect/>
          <a:stretch/>
        </p:blipFill>
        <p:spPr>
          <a:xfrm>
            <a:off x="0" y="1714"/>
            <a:ext cx="12191998" cy="6854572"/>
          </a:xfrm>
          <a:prstGeom prst="rect">
            <a:avLst/>
          </a:prstGeom>
          <a:noFill/>
          <a:ln>
            <a:noFill/>
          </a:ln>
        </p:spPr>
      </p:pic>
      <p:sp>
        <p:nvSpPr>
          <p:cNvPr id="164" name="Google Shape;164;g239f1a84715_0_1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g239f1a84715_0_1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g239f1a84715_0_1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g239f1a84715_0_189"/>
          <p:cNvSpPr txBox="1">
            <a:spLocks noGrp="1"/>
          </p:cNvSpPr>
          <p:nvPr>
            <p:ph type="title"/>
          </p:nvPr>
        </p:nvSpPr>
        <p:spPr>
          <a:xfrm>
            <a:off x="838200" y="2766219"/>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Open Sans SemiBold"/>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bg>
      <p:bgPr>
        <a:solidFill>
          <a:srgbClr val="CFE2F3"/>
        </a:solidFill>
        <a:effectLst/>
      </p:bgPr>
    </p:bg>
    <p:spTree>
      <p:nvGrpSpPr>
        <p:cNvPr id="1" name="Shape 168"/>
        <p:cNvGrpSpPr/>
        <p:nvPr/>
      </p:nvGrpSpPr>
      <p:grpSpPr>
        <a:xfrm>
          <a:off x="0" y="0"/>
          <a:ext cx="0" cy="0"/>
          <a:chOff x="0" y="0"/>
          <a:chExt cx="0" cy="0"/>
        </a:xfrm>
      </p:grpSpPr>
      <p:pic>
        <p:nvPicPr>
          <p:cNvPr id="169" name="Google Shape;169;g239f1a84715_0_195"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0" name="Google Shape;170;g239f1a84715_0_1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g239f1a84715_0_1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g239f1a84715_0_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g239f1a84715_0_195"/>
          <p:cNvSpPr txBox="1">
            <a:spLocks noGrp="1"/>
          </p:cNvSpPr>
          <p:nvPr>
            <p:ph type="body" idx="1"/>
          </p:nvPr>
        </p:nvSpPr>
        <p:spPr>
          <a:xfrm>
            <a:off x="1244889" y="3168073"/>
            <a:ext cx="4592400" cy="2354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2000"/>
              <a:buNone/>
              <a:defRPr sz="2000" b="0"/>
            </a:lvl1pPr>
            <a:lvl2pPr marL="914400" lvl="1" indent="-228600" algn="l" rtl="0">
              <a:lnSpc>
                <a:spcPct val="90000"/>
              </a:lnSpc>
              <a:spcBef>
                <a:spcPts val="500"/>
              </a:spcBef>
              <a:spcAft>
                <a:spcPts val="0"/>
              </a:spcAft>
              <a:buSzPts val="2000"/>
              <a:buNone/>
              <a:defRPr sz="2000"/>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g239f1a84715_0_195"/>
          <p:cNvSpPr txBox="1">
            <a:spLocks noGrp="1"/>
          </p:cNvSpPr>
          <p:nvPr>
            <p:ph type="body" idx="2"/>
          </p:nvPr>
        </p:nvSpPr>
        <p:spPr>
          <a:xfrm>
            <a:off x="6338743" y="3168073"/>
            <a:ext cx="4592400" cy="2354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SzPts val="2000"/>
              <a:buNone/>
              <a:defRPr sz="2000" b="0"/>
            </a:lvl1pPr>
            <a:lvl2pPr marL="914400" lvl="1" indent="-228600" algn="l" rtl="0">
              <a:lnSpc>
                <a:spcPct val="90000"/>
              </a:lnSpc>
              <a:spcBef>
                <a:spcPts val="500"/>
              </a:spcBef>
              <a:spcAft>
                <a:spcPts val="0"/>
              </a:spcAft>
              <a:buSzPts val="2000"/>
              <a:buNone/>
              <a:defRPr sz="2000"/>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g239f1a84715_0_195"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hoto">
  <p:cSld name="photo">
    <p:bg>
      <p:bgPr>
        <a:solidFill>
          <a:srgbClr val="CFE2F3"/>
        </a:solidFill>
        <a:effectLst/>
      </p:bgPr>
    </p:bg>
    <p:spTree>
      <p:nvGrpSpPr>
        <p:cNvPr id="1" name="Shape 176"/>
        <p:cNvGrpSpPr/>
        <p:nvPr/>
      </p:nvGrpSpPr>
      <p:grpSpPr>
        <a:xfrm>
          <a:off x="0" y="0"/>
          <a:ext cx="0" cy="0"/>
          <a:chOff x="0" y="0"/>
          <a:chExt cx="0" cy="0"/>
        </a:xfrm>
      </p:grpSpPr>
      <p:pic>
        <p:nvPicPr>
          <p:cNvPr id="177" name="Google Shape;177;g239f1a84715_0_203"/>
          <p:cNvPicPr preferRelativeResize="0"/>
          <p:nvPr/>
        </p:nvPicPr>
        <p:blipFill rotWithShape="1">
          <a:blip r:embed="rId2">
            <a:alphaModFix/>
          </a:blip>
          <a:srcRect/>
          <a:stretch/>
        </p:blipFill>
        <p:spPr>
          <a:xfrm>
            <a:off x="1524" y="2571"/>
            <a:ext cx="12188951" cy="6852859"/>
          </a:xfrm>
          <a:prstGeom prst="rect">
            <a:avLst/>
          </a:prstGeom>
          <a:noFill/>
          <a:ln>
            <a:noFill/>
          </a:ln>
        </p:spPr>
      </p:pic>
      <p:sp>
        <p:nvSpPr>
          <p:cNvPr id="178" name="Google Shape;178;g239f1a84715_0_2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239f1a84715_0_2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g239f1a84715_0_2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g239f1a84715_0_203"/>
          <p:cNvSpPr>
            <a:spLocks noGrp="1"/>
          </p:cNvSpPr>
          <p:nvPr>
            <p:ph type="pic" idx="2"/>
          </p:nvPr>
        </p:nvSpPr>
        <p:spPr>
          <a:xfrm>
            <a:off x="0" y="0"/>
            <a:ext cx="12189000" cy="5116800"/>
          </a:xfrm>
          <a:prstGeom prst="rect">
            <a:avLst/>
          </a:prstGeom>
          <a:noFill/>
          <a:ln>
            <a:noFill/>
          </a:ln>
        </p:spPr>
      </p:sp>
      <p:sp>
        <p:nvSpPr>
          <p:cNvPr id="182" name="Google Shape;182;g239f1a84715_0_203"/>
          <p:cNvSpPr txBox="1">
            <a:spLocks noGrp="1"/>
          </p:cNvSpPr>
          <p:nvPr>
            <p:ph type="title"/>
          </p:nvPr>
        </p:nvSpPr>
        <p:spPr>
          <a:xfrm>
            <a:off x="838200" y="5218545"/>
            <a:ext cx="10420800" cy="1003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3200"/>
              <a:buFont typeface="Open Sans SemiBold"/>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3"/>
        <p:cNvGrpSpPr/>
        <p:nvPr/>
      </p:nvGrpSpPr>
      <p:grpSpPr>
        <a:xfrm>
          <a:off x="0" y="0"/>
          <a:ext cx="0" cy="0"/>
          <a:chOff x="0" y="0"/>
          <a:chExt cx="0" cy="0"/>
        </a:xfrm>
      </p:grpSpPr>
      <p:sp>
        <p:nvSpPr>
          <p:cNvPr id="184" name="Google Shape;184;g239f1a84715_0_21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 name="Google Shape;185;g239f1a84715_0_21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6" name="Google Shape;186;g239f1a84715_0_2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g239f1a84715_0_2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239f1a84715_0_2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g239f1a84715_0_2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90"/>
        <p:cNvGrpSpPr/>
        <p:nvPr/>
      </p:nvGrpSpPr>
      <p:grpSpPr>
        <a:xfrm>
          <a:off x="0" y="0"/>
          <a:ext cx="0" cy="0"/>
          <a:chOff x="0" y="0"/>
          <a:chExt cx="0" cy="0"/>
        </a:xfrm>
      </p:grpSpPr>
      <p:sp>
        <p:nvSpPr>
          <p:cNvPr id="191" name="Google Shape;191;g239f1a84715_0_217"/>
          <p:cNvSpPr>
            <a:spLocks noGrp="1"/>
          </p:cNvSpPr>
          <p:nvPr>
            <p:ph type="media" idx="2"/>
          </p:nvPr>
        </p:nvSpPr>
        <p:spPr>
          <a:xfrm>
            <a:off x="1134918" y="803563"/>
            <a:ext cx="9922200" cy="4932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2"/>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92" name="Google Shape;192;g239f1a84715_0_2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3" name="Google Shape;193;g239f1a84715_0_2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4" name="Google Shape;194;g239f1a84715_0_2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CFE2F3"/>
        </a:solidFill>
        <a:effectLst/>
      </p:bgPr>
    </p:bg>
    <p:spTree>
      <p:nvGrpSpPr>
        <p:cNvPr id="1" name="Shape 195"/>
        <p:cNvGrpSpPr/>
        <p:nvPr/>
      </p:nvGrpSpPr>
      <p:grpSpPr>
        <a:xfrm>
          <a:off x="0" y="0"/>
          <a:ext cx="0" cy="0"/>
          <a:chOff x="0" y="0"/>
          <a:chExt cx="0" cy="0"/>
        </a:xfrm>
      </p:grpSpPr>
      <p:pic>
        <p:nvPicPr>
          <p:cNvPr id="196" name="Google Shape;196;g239f1a84715_0_222"/>
          <p:cNvPicPr preferRelativeResize="0"/>
          <p:nvPr/>
        </p:nvPicPr>
        <p:blipFill rotWithShape="1">
          <a:blip r:embed="rId2">
            <a:alphaModFix/>
          </a:blip>
          <a:srcRect/>
          <a:stretch/>
        </p:blipFill>
        <p:spPr>
          <a:xfrm>
            <a:off x="1185" y="666"/>
            <a:ext cx="12189630" cy="6856667"/>
          </a:xfrm>
          <a:prstGeom prst="rect">
            <a:avLst/>
          </a:prstGeom>
          <a:noFill/>
          <a:ln>
            <a:noFill/>
          </a:ln>
        </p:spPr>
      </p:pic>
      <p:sp>
        <p:nvSpPr>
          <p:cNvPr id="197" name="Google Shape;197;g239f1a84715_0_222"/>
          <p:cNvSpPr txBox="1">
            <a:spLocks noGrp="1"/>
          </p:cNvSpPr>
          <p:nvPr>
            <p:ph type="subTitle" idx="1"/>
          </p:nvPr>
        </p:nvSpPr>
        <p:spPr>
          <a:xfrm>
            <a:off x="1524000" y="4326467"/>
            <a:ext cx="7480200" cy="1037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solidFill>
                  <a:schemeClr val="lt1"/>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8" name="Google Shape;198;g239f1a84715_0_222"/>
          <p:cNvSpPr txBox="1">
            <a:spLocks noGrp="1"/>
          </p:cNvSpPr>
          <p:nvPr>
            <p:ph type="title"/>
          </p:nvPr>
        </p:nvSpPr>
        <p:spPr>
          <a:xfrm>
            <a:off x="1524000" y="1597891"/>
            <a:ext cx="7480200" cy="2728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Open Sans SemiBold"/>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g239f1a84715_0_2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0" name="Google Shape;200;g239f1a84715_0_2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1" name="Google Shape;201;g239f1a84715_0_2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CFE2F3"/>
        </a:solidFill>
        <a:effectLst/>
      </p:bgPr>
    </p:bg>
    <p:spTree>
      <p:nvGrpSpPr>
        <p:cNvPr id="1" name="Shape 202"/>
        <p:cNvGrpSpPr/>
        <p:nvPr/>
      </p:nvGrpSpPr>
      <p:grpSpPr>
        <a:xfrm>
          <a:off x="0" y="0"/>
          <a:ext cx="0" cy="0"/>
          <a:chOff x="0" y="0"/>
          <a:chExt cx="0" cy="0"/>
        </a:xfrm>
      </p:grpSpPr>
      <p:pic>
        <p:nvPicPr>
          <p:cNvPr id="203" name="Google Shape;203;g239f1a84715_0_229"/>
          <p:cNvPicPr preferRelativeResize="0"/>
          <p:nvPr/>
        </p:nvPicPr>
        <p:blipFill rotWithShape="1">
          <a:blip r:embed="rId2">
            <a:alphaModFix/>
          </a:blip>
          <a:srcRect/>
          <a:stretch/>
        </p:blipFill>
        <p:spPr>
          <a:xfrm>
            <a:off x="1187" y="668"/>
            <a:ext cx="12189625" cy="6856664"/>
          </a:xfrm>
          <a:prstGeom prst="rect">
            <a:avLst/>
          </a:prstGeom>
          <a:noFill/>
          <a:ln>
            <a:noFill/>
          </a:ln>
        </p:spPr>
      </p:pic>
      <p:sp>
        <p:nvSpPr>
          <p:cNvPr id="204" name="Google Shape;204;g239f1a84715_0_229"/>
          <p:cNvSpPr txBox="1">
            <a:spLocks noGrp="1"/>
          </p:cNvSpPr>
          <p:nvPr>
            <p:ph type="title"/>
          </p:nvPr>
        </p:nvSpPr>
        <p:spPr>
          <a:xfrm>
            <a:off x="1893456" y="423334"/>
            <a:ext cx="8340300" cy="2713200"/>
          </a:xfrm>
          <a:prstGeom prst="rect">
            <a:avLst/>
          </a:prstGeom>
          <a:noFill/>
          <a:ln>
            <a:noFill/>
          </a:ln>
        </p:spPr>
        <p:txBody>
          <a:bodyPr spcFirstLastPara="1" wrap="square" lIns="91425" tIns="45700" rIns="457200" bIns="45700" anchor="b" anchorCtr="0">
            <a:normAutofit/>
          </a:bodyPr>
          <a:lstStyle>
            <a:lvl1pPr lvl="0" algn="l" rtl="0">
              <a:lnSpc>
                <a:spcPct val="90000"/>
              </a:lnSpc>
              <a:spcBef>
                <a:spcPts val="0"/>
              </a:spcBef>
              <a:spcAft>
                <a:spcPts val="0"/>
              </a:spcAft>
              <a:buClr>
                <a:schemeClr val="lt1"/>
              </a:buClr>
              <a:buSzPts val="6000"/>
              <a:buFont typeface="Open Sans SemiBold"/>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g239f1a84715_0_229"/>
          <p:cNvSpPr txBox="1">
            <a:spLocks noGrp="1"/>
          </p:cNvSpPr>
          <p:nvPr>
            <p:ph type="body" idx="1"/>
          </p:nvPr>
        </p:nvSpPr>
        <p:spPr>
          <a:xfrm>
            <a:off x="1893456" y="3246268"/>
            <a:ext cx="8340300" cy="1500300"/>
          </a:xfrm>
          <a:prstGeom prst="rect">
            <a:avLst/>
          </a:prstGeom>
          <a:noFill/>
          <a:ln>
            <a:noFill/>
          </a:ln>
        </p:spPr>
        <p:txBody>
          <a:bodyPr spcFirstLastPara="1" wrap="square" lIns="91425" tIns="182875" rIns="457200" bIns="182875" anchor="t" anchorCtr="0">
            <a:normAutofit/>
          </a:bodyPr>
          <a:lstStyle>
            <a:lvl1pPr marL="457200" lvl="0" indent="-228600" algn="l" rtl="0">
              <a:lnSpc>
                <a:spcPct val="90000"/>
              </a:lnSpc>
              <a:spcBef>
                <a:spcPts val="1000"/>
              </a:spcBef>
              <a:spcAft>
                <a:spcPts val="0"/>
              </a:spcAft>
              <a:buSzPts val="2400"/>
              <a:buNone/>
              <a:defRPr sz="2400">
                <a:solidFill>
                  <a:schemeClr val="lt1"/>
                </a:solidFill>
              </a:defRPr>
            </a:lvl1pPr>
            <a:lvl2pPr marL="914400" lvl="1" indent="-228600" algn="l" rtl="0">
              <a:lnSpc>
                <a:spcPct val="90000"/>
              </a:lnSpc>
              <a:spcBef>
                <a:spcPts val="500"/>
              </a:spcBef>
              <a:spcAft>
                <a:spcPts val="0"/>
              </a:spcAft>
              <a:buSzPts val="2000"/>
              <a:buNone/>
              <a:defRPr sz="2000">
                <a:solidFill>
                  <a:srgbClr val="888B94"/>
                </a:solidFill>
              </a:defRPr>
            </a:lvl2pPr>
            <a:lvl3pPr marL="1371600" lvl="2" indent="-228600" algn="l" rtl="0">
              <a:lnSpc>
                <a:spcPct val="90000"/>
              </a:lnSpc>
              <a:spcBef>
                <a:spcPts val="500"/>
              </a:spcBef>
              <a:spcAft>
                <a:spcPts val="0"/>
              </a:spcAft>
              <a:buSzPts val="1800"/>
              <a:buNone/>
              <a:defRPr sz="1800">
                <a:solidFill>
                  <a:srgbClr val="888B94"/>
                </a:solidFill>
              </a:defRPr>
            </a:lvl3pPr>
            <a:lvl4pPr marL="1828800" lvl="3" indent="-228600" algn="l" rtl="0">
              <a:lnSpc>
                <a:spcPct val="90000"/>
              </a:lnSpc>
              <a:spcBef>
                <a:spcPts val="500"/>
              </a:spcBef>
              <a:spcAft>
                <a:spcPts val="0"/>
              </a:spcAft>
              <a:buSzPts val="1600"/>
              <a:buNone/>
              <a:defRPr sz="1600">
                <a:solidFill>
                  <a:srgbClr val="888B94"/>
                </a:solidFill>
              </a:defRPr>
            </a:lvl4pPr>
            <a:lvl5pPr marL="2286000" lvl="4" indent="-228600" algn="l" rtl="0">
              <a:lnSpc>
                <a:spcPct val="90000"/>
              </a:lnSpc>
              <a:spcBef>
                <a:spcPts val="500"/>
              </a:spcBef>
              <a:spcAft>
                <a:spcPts val="0"/>
              </a:spcAft>
              <a:buSzPts val="1600"/>
              <a:buNone/>
              <a:defRPr sz="1600">
                <a:solidFill>
                  <a:srgbClr val="888B94"/>
                </a:solidFill>
              </a:defRPr>
            </a:lvl5pPr>
            <a:lvl6pPr marL="2743200" lvl="5" indent="-228600" algn="l" rtl="0">
              <a:lnSpc>
                <a:spcPct val="90000"/>
              </a:lnSpc>
              <a:spcBef>
                <a:spcPts val="500"/>
              </a:spcBef>
              <a:spcAft>
                <a:spcPts val="0"/>
              </a:spcAft>
              <a:buClr>
                <a:srgbClr val="888B94"/>
              </a:buClr>
              <a:buSzPts val="1600"/>
              <a:buNone/>
              <a:defRPr sz="1600">
                <a:solidFill>
                  <a:srgbClr val="888B94"/>
                </a:solidFill>
              </a:defRPr>
            </a:lvl6pPr>
            <a:lvl7pPr marL="3200400" lvl="6" indent="-228600" algn="l" rtl="0">
              <a:lnSpc>
                <a:spcPct val="90000"/>
              </a:lnSpc>
              <a:spcBef>
                <a:spcPts val="500"/>
              </a:spcBef>
              <a:spcAft>
                <a:spcPts val="0"/>
              </a:spcAft>
              <a:buClr>
                <a:srgbClr val="888B94"/>
              </a:buClr>
              <a:buSzPts val="1600"/>
              <a:buNone/>
              <a:defRPr sz="1600">
                <a:solidFill>
                  <a:srgbClr val="888B94"/>
                </a:solidFill>
              </a:defRPr>
            </a:lvl7pPr>
            <a:lvl8pPr marL="3657600" lvl="7" indent="-228600" algn="l" rtl="0">
              <a:lnSpc>
                <a:spcPct val="90000"/>
              </a:lnSpc>
              <a:spcBef>
                <a:spcPts val="500"/>
              </a:spcBef>
              <a:spcAft>
                <a:spcPts val="0"/>
              </a:spcAft>
              <a:buClr>
                <a:srgbClr val="888B94"/>
              </a:buClr>
              <a:buSzPts val="1600"/>
              <a:buNone/>
              <a:defRPr sz="1600">
                <a:solidFill>
                  <a:srgbClr val="888B94"/>
                </a:solidFill>
              </a:defRPr>
            </a:lvl8pPr>
            <a:lvl9pPr marL="4114800" lvl="8" indent="-228600" algn="l" rtl="0">
              <a:lnSpc>
                <a:spcPct val="90000"/>
              </a:lnSpc>
              <a:spcBef>
                <a:spcPts val="500"/>
              </a:spcBef>
              <a:spcAft>
                <a:spcPts val="0"/>
              </a:spcAft>
              <a:buClr>
                <a:srgbClr val="888B94"/>
              </a:buClr>
              <a:buSzPts val="1600"/>
              <a:buNone/>
              <a:defRPr sz="1600">
                <a:solidFill>
                  <a:srgbClr val="888B94"/>
                </a:solidFill>
              </a:defRPr>
            </a:lvl9pPr>
          </a:lstStyle>
          <a:p>
            <a:endParaRPr/>
          </a:p>
        </p:txBody>
      </p:sp>
      <p:sp>
        <p:nvSpPr>
          <p:cNvPr id="206" name="Google Shape;206;g239f1a84715_0_2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g239f1a84715_0_2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g239f1a84715_0_2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solidFill>
          <a:srgbClr val="CFE2F3"/>
        </a:solidFill>
        <a:effectLst/>
      </p:bgPr>
    </p:bg>
    <p:spTree>
      <p:nvGrpSpPr>
        <p:cNvPr id="1" name="Shape 209"/>
        <p:cNvGrpSpPr/>
        <p:nvPr/>
      </p:nvGrpSpPr>
      <p:grpSpPr>
        <a:xfrm>
          <a:off x="0" y="0"/>
          <a:ext cx="0" cy="0"/>
          <a:chOff x="0" y="0"/>
          <a:chExt cx="0" cy="0"/>
        </a:xfrm>
      </p:grpSpPr>
      <p:pic>
        <p:nvPicPr>
          <p:cNvPr id="210" name="Google Shape;210;g239f1a84715_0_236"/>
          <p:cNvPicPr preferRelativeResize="0"/>
          <p:nvPr/>
        </p:nvPicPr>
        <p:blipFill rotWithShape="1">
          <a:blip r:embed="rId2">
            <a:alphaModFix/>
          </a:blip>
          <a:srcRect/>
          <a:stretch/>
        </p:blipFill>
        <p:spPr>
          <a:xfrm>
            <a:off x="0" y="1714"/>
            <a:ext cx="12191998" cy="6854572"/>
          </a:xfrm>
          <a:prstGeom prst="rect">
            <a:avLst/>
          </a:prstGeom>
          <a:noFill/>
          <a:ln>
            <a:noFill/>
          </a:ln>
        </p:spPr>
      </p:pic>
      <p:sp>
        <p:nvSpPr>
          <p:cNvPr id="211" name="Google Shape;211;g239f1a84715_0_236"/>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g239f1a84715_0_236"/>
          <p:cNvSpPr txBox="1">
            <a:spLocks noGrp="1"/>
          </p:cNvSpPr>
          <p:nvPr>
            <p:ph type="body" idx="1"/>
          </p:nvPr>
        </p:nvSpPr>
        <p:spPr>
          <a:xfrm>
            <a:off x="839788" y="1681162"/>
            <a:ext cx="5157900" cy="9144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3" name="Google Shape;213;g239f1a84715_0_236"/>
          <p:cNvSpPr txBox="1">
            <a:spLocks noGrp="1"/>
          </p:cNvSpPr>
          <p:nvPr>
            <p:ph type="body" idx="2"/>
          </p:nvPr>
        </p:nvSpPr>
        <p:spPr>
          <a:xfrm>
            <a:off x="839788" y="2671761"/>
            <a:ext cx="5157900" cy="29808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SzPts val="2400"/>
              <a:buChar char="•"/>
              <a:defRPr sz="2400"/>
            </a:lvl1pPr>
            <a:lvl2pPr marL="914400" lvl="1" indent="-355600" algn="l" rtl="0">
              <a:lnSpc>
                <a:spcPct val="90000"/>
              </a:lnSpc>
              <a:spcBef>
                <a:spcPts val="500"/>
              </a:spcBef>
              <a:spcAft>
                <a:spcPts val="0"/>
              </a:spcAft>
              <a:buSzPts val="2000"/>
              <a:buChar char="•"/>
              <a:defRPr sz="2000"/>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g239f1a84715_0_236"/>
          <p:cNvSpPr txBox="1">
            <a:spLocks noGrp="1"/>
          </p:cNvSpPr>
          <p:nvPr>
            <p:ph type="body" idx="3"/>
          </p:nvPr>
        </p:nvSpPr>
        <p:spPr>
          <a:xfrm>
            <a:off x="6172200" y="1681162"/>
            <a:ext cx="5183100" cy="9144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5" name="Google Shape;215;g239f1a84715_0_236"/>
          <p:cNvSpPr txBox="1">
            <a:spLocks noGrp="1"/>
          </p:cNvSpPr>
          <p:nvPr>
            <p:ph type="body" idx="4"/>
          </p:nvPr>
        </p:nvSpPr>
        <p:spPr>
          <a:xfrm>
            <a:off x="6172200" y="2671761"/>
            <a:ext cx="5183100" cy="29808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SzPts val="2400"/>
              <a:buChar char="•"/>
              <a:defRPr sz="2400"/>
            </a:lvl1pPr>
            <a:lvl2pPr marL="914400" lvl="1" indent="-355600" algn="l" rtl="0">
              <a:lnSpc>
                <a:spcPct val="90000"/>
              </a:lnSpc>
              <a:spcBef>
                <a:spcPts val="500"/>
              </a:spcBef>
              <a:spcAft>
                <a:spcPts val="0"/>
              </a:spcAft>
              <a:buSzPts val="2000"/>
              <a:buChar char="•"/>
              <a:defRPr sz="2000"/>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6" name="Google Shape;216;g239f1a84715_0_2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g239f1a84715_0_2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g239f1a84715_0_2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9"/>
        <p:cNvGrpSpPr/>
        <p:nvPr/>
      </p:nvGrpSpPr>
      <p:grpSpPr>
        <a:xfrm>
          <a:off x="0" y="0"/>
          <a:ext cx="0" cy="0"/>
          <a:chOff x="0" y="0"/>
          <a:chExt cx="0" cy="0"/>
        </a:xfrm>
      </p:grpSpPr>
      <p:sp>
        <p:nvSpPr>
          <p:cNvPr id="220" name="Google Shape;220;g239f1a84715_0_2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Open Sans SemiBold"/>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g239f1a84715_0_246"/>
          <p:cNvSpPr>
            <a:spLocks noGrp="1"/>
          </p:cNvSpPr>
          <p:nvPr>
            <p:ph type="pic" idx="2"/>
          </p:nvPr>
        </p:nvSpPr>
        <p:spPr>
          <a:xfrm>
            <a:off x="5183188" y="457201"/>
            <a:ext cx="6172200" cy="5403900"/>
          </a:xfrm>
          <a:prstGeom prst="rect">
            <a:avLst/>
          </a:prstGeom>
          <a:noFill/>
          <a:ln>
            <a:noFill/>
          </a:ln>
        </p:spPr>
      </p:sp>
      <p:sp>
        <p:nvSpPr>
          <p:cNvPr id="222" name="Google Shape;222;g239f1a84715_0_24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23" name="Google Shape;223;g239f1a84715_0_2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g239f1a84715_0_2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5" name="Google Shape;225;g239f1a84715_0_2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bg>
      <p:bgPr>
        <a:solidFill>
          <a:srgbClr val="CFE2F3"/>
        </a:solidFill>
        <a:effectLst/>
      </p:bgPr>
    </p:bg>
    <p:spTree>
      <p:nvGrpSpPr>
        <p:cNvPr id="1" name="Shape 29"/>
        <p:cNvGrpSpPr/>
        <p:nvPr/>
      </p:nvGrpSpPr>
      <p:grpSpPr>
        <a:xfrm>
          <a:off x="0" y="0"/>
          <a:ext cx="0" cy="0"/>
          <a:chOff x="0" y="0"/>
          <a:chExt cx="0" cy="0"/>
        </a:xfrm>
      </p:grpSpPr>
      <p:pic>
        <p:nvPicPr>
          <p:cNvPr id="30" name="Google Shape;30;p24"/>
          <p:cNvPicPr preferRelativeResize="0"/>
          <p:nvPr/>
        </p:nvPicPr>
        <p:blipFill rotWithShape="1">
          <a:blip r:embed="rId2">
            <a:alphaModFix/>
          </a:blip>
          <a:srcRect/>
          <a:stretch/>
        </p:blipFill>
        <p:spPr>
          <a:xfrm>
            <a:off x="3047" y="1714"/>
            <a:ext cx="12185906" cy="6854572"/>
          </a:xfrm>
          <a:prstGeom prst="rect">
            <a:avLst/>
          </a:prstGeom>
          <a:noFill/>
          <a:ln>
            <a:noFill/>
          </a:ln>
        </p:spPr>
      </p:pic>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4"/>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bg>
      <p:bgPr>
        <a:solidFill>
          <a:srgbClr val="CFE2F3"/>
        </a:solidFill>
        <a:effectLst/>
      </p:bgPr>
    </p:bg>
    <p:spTree>
      <p:nvGrpSpPr>
        <p:cNvPr id="1" name="Shape 35"/>
        <p:cNvGrpSpPr/>
        <p:nvPr/>
      </p:nvGrpSpPr>
      <p:grpSpPr>
        <a:xfrm>
          <a:off x="0" y="0"/>
          <a:ext cx="0" cy="0"/>
          <a:chOff x="0" y="0"/>
          <a:chExt cx="0" cy="0"/>
        </a:xfrm>
      </p:grpSpPr>
      <p:pic>
        <p:nvPicPr>
          <p:cNvPr id="36" name="Google Shape;36;p23"/>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3"/>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bg>
      <p:bgPr>
        <a:solidFill>
          <a:srgbClr val="CFE2F3"/>
        </a:solidFill>
        <a:effectLst/>
      </p:bgPr>
    </p:bg>
    <p:spTree>
      <p:nvGrpSpPr>
        <p:cNvPr id="1" name="Shape 41"/>
        <p:cNvGrpSpPr/>
        <p:nvPr/>
      </p:nvGrpSpPr>
      <p:grpSpPr>
        <a:xfrm>
          <a:off x="0" y="0"/>
          <a:ext cx="0" cy="0"/>
          <a:chOff x="0" y="0"/>
          <a:chExt cx="0" cy="0"/>
        </a:xfrm>
      </p:grpSpPr>
      <p:pic>
        <p:nvPicPr>
          <p:cNvPr id="42" name="Google Shape;42;p27"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3" name="Google Shape;4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7"/>
          <p:cNvSpPr txBox="1">
            <a:spLocks noGrp="1"/>
          </p:cNvSpPr>
          <p:nvPr>
            <p:ph type="body" idx="1"/>
          </p:nvPr>
        </p:nvSpPr>
        <p:spPr>
          <a:xfrm>
            <a:off x="1244889"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body" idx="2"/>
          </p:nvPr>
        </p:nvSpPr>
        <p:spPr>
          <a:xfrm>
            <a:off x="6338743"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34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hoto">
  <p:cSld name="photo">
    <p:bg>
      <p:bgPr>
        <a:solidFill>
          <a:srgbClr val="CFE2F3"/>
        </a:solidFill>
        <a:effectLst/>
      </p:bgPr>
    </p:bg>
    <p:spTree>
      <p:nvGrpSpPr>
        <p:cNvPr id="1" name="Shape 56"/>
        <p:cNvGrpSpPr/>
        <p:nvPr/>
      </p:nvGrpSpPr>
      <p:grpSpPr>
        <a:xfrm>
          <a:off x="0" y="0"/>
          <a:ext cx="0" cy="0"/>
          <a:chOff x="0" y="0"/>
          <a:chExt cx="0" cy="0"/>
        </a:xfrm>
      </p:grpSpPr>
      <p:pic>
        <p:nvPicPr>
          <p:cNvPr id="57" name="Google Shape;57;p22"/>
          <p:cNvPicPr preferRelativeResize="0"/>
          <p:nvPr/>
        </p:nvPicPr>
        <p:blipFill rotWithShape="1">
          <a:blip r:embed="rId2">
            <a:alphaModFix/>
          </a:blip>
          <a:srcRect/>
          <a:stretch/>
        </p:blipFill>
        <p:spPr>
          <a:xfrm>
            <a:off x="1524" y="2571"/>
            <a:ext cx="12188952" cy="6852858"/>
          </a:xfrm>
          <a:prstGeom prst="rect">
            <a:avLst/>
          </a:prstGeom>
          <a:noFill/>
          <a:ln>
            <a:noFill/>
          </a:ln>
        </p:spPr>
      </p:pic>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2"/>
          <p:cNvSpPr>
            <a:spLocks noGrp="1"/>
          </p:cNvSpPr>
          <p:nvPr>
            <p:ph type="pic" idx="2"/>
          </p:nvPr>
        </p:nvSpPr>
        <p:spPr>
          <a:xfrm>
            <a:off x="0" y="0"/>
            <a:ext cx="12188952" cy="5116945"/>
          </a:xfrm>
          <a:prstGeom prst="rect">
            <a:avLst/>
          </a:prstGeom>
          <a:noFill/>
          <a:ln>
            <a:noFill/>
          </a:ln>
        </p:spPr>
      </p:sp>
      <p:sp>
        <p:nvSpPr>
          <p:cNvPr id="62" name="Google Shape;62;p22"/>
          <p:cNvSpPr txBox="1">
            <a:spLocks noGrp="1"/>
          </p:cNvSpPr>
          <p:nvPr>
            <p:ph type="title"/>
          </p:nvPr>
        </p:nvSpPr>
        <p:spPr>
          <a:xfrm>
            <a:off x="838200" y="5218545"/>
            <a:ext cx="10420927" cy="100385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Open Sans SemiBold"/>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sp>
        <p:nvSpPr>
          <p:cNvPr id="71" name="Google Shape;71;p25"/>
          <p:cNvSpPr>
            <a:spLocks noGrp="1"/>
          </p:cNvSpPr>
          <p:nvPr>
            <p:ph type="media" idx="2"/>
          </p:nvPr>
        </p:nvSpPr>
        <p:spPr>
          <a:xfrm>
            <a:off x="1134918" y="803563"/>
            <a:ext cx="9922164" cy="493221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2"/>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7">
            <a:alphaModFix/>
          </a:blip>
          <a:srcRect/>
          <a:stretch/>
        </p:blipFill>
        <p:spPr>
          <a:xfrm>
            <a:off x="0" y="1714"/>
            <a:ext cx="12191999" cy="6854572"/>
          </a:xfrm>
          <a:prstGeom prst="rect">
            <a:avLst/>
          </a:prstGeom>
          <a:noFill/>
          <a:ln>
            <a:noFill/>
          </a:ln>
        </p:spPr>
      </p:pic>
      <p:sp>
        <p:nvSpPr>
          <p:cNvPr id="11" name="Google Shape;1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 name="Google Shape;1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2"/>
        <p:cNvGrpSpPr/>
        <p:nvPr/>
      </p:nvGrpSpPr>
      <p:grpSpPr>
        <a:xfrm>
          <a:off x="0" y="0"/>
          <a:ext cx="0" cy="0"/>
          <a:chOff x="0" y="0"/>
          <a:chExt cx="0" cy="0"/>
        </a:xfrm>
      </p:grpSpPr>
      <p:pic>
        <p:nvPicPr>
          <p:cNvPr id="123" name="Google Shape;123;g239f1a84715_0_149"/>
          <p:cNvPicPr preferRelativeResize="0"/>
          <p:nvPr/>
        </p:nvPicPr>
        <p:blipFill rotWithShape="1">
          <a:blip r:embed="rId16">
            <a:alphaModFix/>
          </a:blip>
          <a:srcRect/>
          <a:stretch/>
        </p:blipFill>
        <p:spPr>
          <a:xfrm>
            <a:off x="0" y="1714"/>
            <a:ext cx="12191998" cy="6854572"/>
          </a:xfrm>
          <a:prstGeom prst="rect">
            <a:avLst/>
          </a:prstGeom>
          <a:noFill/>
          <a:ln>
            <a:noFill/>
          </a:ln>
        </p:spPr>
      </p:pic>
      <p:sp>
        <p:nvSpPr>
          <p:cNvPr id="124" name="Google Shape;124;g239f1a84715_0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5" name="Google Shape;125;g239f1a84715_0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6" name="Google Shape;126;g239f1a84715_0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g239f1a84715_0_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g239f1a84715_0_1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donline.org/ld-topics/teaching-instruction/executive-function-fact-sheet#:~:text=What%20is%20Executive%20Function,to%20monitor%20one%27s%20own%20behavi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ed.gov/idea/regs/b/b/300.16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hyperlink" Target="https://www.thereadingleague.org/resources/" TargetMode="External"/><Relationship Id="rId3" Type="http://schemas.openxmlformats.org/officeDocument/2006/relationships/hyperlink" Target="https://www.ksde.org/Agency/Division-of-Learning-Services/Career-Standards-and-Assessment-Services/Content-Area-A-E/Dyslexia" TargetMode="External"/><Relationship Id="rId7" Type="http://schemas.openxmlformats.org/officeDocument/2006/relationships/hyperlink" Target="https://structuredlit.wpenginepowered.com/wp-content/uploads/2015/01/DITC-Handbook.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yslexiaida.org/fact-sheets/" TargetMode="External"/><Relationship Id="rId5" Type="http://schemas.openxmlformats.org/officeDocument/2006/relationships/hyperlink" Target="https://sites.google.com/ksde.org/ksdeearlyliteracydyslexia/newsletters/may-2023" TargetMode="External"/><Relationship Id="rId4" Type="http://schemas.openxmlformats.org/officeDocument/2006/relationships/hyperlink" Target="https://sites.google.com/ksde.org/ksdeearlyliteracydyslexia/home" TargetMode="External"/><Relationship Id="rId9" Type="http://schemas.openxmlformats.org/officeDocument/2006/relationships/image" Target="../media/image2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lcurtis@ksde.org"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
          <p:cNvSpPr txBox="1">
            <a:spLocks noGrp="1"/>
          </p:cNvSpPr>
          <p:nvPr>
            <p:ph type="title"/>
          </p:nvPr>
        </p:nvSpPr>
        <p:spPr>
          <a:xfrm>
            <a:off x="838200" y="4290581"/>
            <a:ext cx="11353800" cy="8910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Open Sans SemiBold"/>
              <a:buNone/>
            </a:pPr>
            <a:r>
              <a:rPr lang="en-US"/>
              <a:t>Explore Dyslexia: KSDE Updates and Support</a:t>
            </a:r>
            <a:endParaRPr/>
          </a:p>
        </p:txBody>
      </p:sp>
      <p:sp>
        <p:nvSpPr>
          <p:cNvPr id="231" name="Google Shape;231;p1"/>
          <p:cNvSpPr txBox="1">
            <a:spLocks noGrp="1"/>
          </p:cNvSpPr>
          <p:nvPr>
            <p:ph type="body" idx="1"/>
          </p:nvPr>
        </p:nvSpPr>
        <p:spPr>
          <a:xfrm>
            <a:off x="3334150" y="5410175"/>
            <a:ext cx="8970600" cy="1027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400"/>
              <a:buNone/>
            </a:pPr>
            <a:r>
              <a:rPr lang="en-US"/>
              <a:t>August 9, 2023: Virtual Schools</a:t>
            </a:r>
            <a:endParaRPr/>
          </a:p>
          <a:p>
            <a:pPr marL="0" lvl="0" indent="0" algn="l" rtl="0">
              <a:lnSpc>
                <a:spcPct val="90000"/>
              </a:lnSpc>
              <a:spcBef>
                <a:spcPts val="0"/>
              </a:spcBef>
              <a:spcAft>
                <a:spcPts val="0"/>
              </a:spcAft>
              <a:buSzPts val="2400"/>
              <a:buNone/>
            </a:pPr>
            <a:r>
              <a:rPr lang="en-US"/>
              <a:t>Dr. Laurie J. Curtis </a:t>
            </a:r>
            <a:endParaRPr/>
          </a:p>
          <a:p>
            <a:pPr marL="0" lvl="0" indent="0" algn="l" rtl="0">
              <a:lnSpc>
                <a:spcPct val="90000"/>
              </a:lnSpc>
              <a:spcBef>
                <a:spcPts val="0"/>
              </a:spcBef>
              <a:spcAft>
                <a:spcPts val="0"/>
              </a:spcAft>
              <a:buSzPts val="2400"/>
              <a:buNone/>
            </a:pPr>
            <a:r>
              <a:rPr lang="en-US"/>
              <a:t>KSDE Program Manager for Early Literacy/ Dyslexia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1e3cbaf7e9_0_0"/>
          <p:cNvSpPr txBox="1">
            <a:spLocks noGrp="1"/>
          </p:cNvSpPr>
          <p:nvPr>
            <p:ph type="body" idx="1"/>
          </p:nvPr>
        </p:nvSpPr>
        <p:spPr>
          <a:xfrm>
            <a:off x="838200" y="1130700"/>
            <a:ext cx="10515600" cy="4918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None/>
            </a:pPr>
            <a:endParaRPr/>
          </a:p>
          <a:p>
            <a:pPr marL="457200" lvl="0" indent="-325755" algn="l" rtl="0">
              <a:lnSpc>
                <a:spcPct val="90000"/>
              </a:lnSpc>
              <a:spcBef>
                <a:spcPts val="1000"/>
              </a:spcBef>
              <a:spcAft>
                <a:spcPts val="0"/>
              </a:spcAft>
              <a:buSzPct val="64285"/>
              <a:buChar char="●"/>
            </a:pPr>
            <a:r>
              <a:rPr lang="en-US"/>
              <a:t>Students with dyslexia read backwards or words jump around on a page. </a:t>
            </a:r>
            <a:endParaRPr/>
          </a:p>
          <a:p>
            <a:pPr marL="457200" lvl="0" indent="0" algn="l" rtl="0">
              <a:lnSpc>
                <a:spcPct val="90000"/>
              </a:lnSpc>
              <a:spcBef>
                <a:spcPts val="1000"/>
              </a:spcBef>
              <a:spcAft>
                <a:spcPts val="0"/>
              </a:spcAft>
              <a:buNone/>
            </a:pPr>
            <a:endParaRPr/>
          </a:p>
          <a:p>
            <a:pPr marL="457200" lvl="0" indent="-325755" algn="l" rtl="0">
              <a:lnSpc>
                <a:spcPct val="90000"/>
              </a:lnSpc>
              <a:spcBef>
                <a:spcPts val="1000"/>
              </a:spcBef>
              <a:spcAft>
                <a:spcPts val="0"/>
              </a:spcAft>
              <a:buSzPct val="64285"/>
              <a:buChar char="●"/>
            </a:pPr>
            <a:r>
              <a:rPr lang="en-US"/>
              <a:t>There are more boys with dyslexia than girls</a:t>
            </a:r>
            <a:endParaRPr/>
          </a:p>
          <a:p>
            <a:pPr marL="0" lvl="0" indent="0" algn="l" rtl="0">
              <a:lnSpc>
                <a:spcPct val="90000"/>
              </a:lnSpc>
              <a:spcBef>
                <a:spcPts val="1000"/>
              </a:spcBef>
              <a:spcAft>
                <a:spcPts val="0"/>
              </a:spcAft>
              <a:buSzPct val="64285"/>
              <a:buNone/>
            </a:pPr>
            <a:endParaRPr/>
          </a:p>
          <a:p>
            <a:pPr marL="457200" lvl="0" indent="-325755" algn="l" rtl="0">
              <a:lnSpc>
                <a:spcPct val="100000"/>
              </a:lnSpc>
              <a:spcBef>
                <a:spcPts val="1000"/>
              </a:spcBef>
              <a:spcAft>
                <a:spcPts val="0"/>
              </a:spcAft>
              <a:buSzPct val="64285"/>
              <a:buChar char="●"/>
            </a:pPr>
            <a:r>
              <a:rPr lang="en-US"/>
              <a:t>If you have dyslexia, you should qualify for special education services</a:t>
            </a:r>
            <a:endParaRPr/>
          </a:p>
          <a:p>
            <a:pPr marL="457200" lvl="0" indent="0" algn="l" rtl="0">
              <a:lnSpc>
                <a:spcPct val="100000"/>
              </a:lnSpc>
              <a:spcBef>
                <a:spcPts val="1000"/>
              </a:spcBef>
              <a:spcAft>
                <a:spcPts val="0"/>
              </a:spcAft>
              <a:buNone/>
            </a:pPr>
            <a:endParaRPr/>
          </a:p>
          <a:p>
            <a:pPr marL="457200" lvl="0" indent="-325755" algn="l" rtl="0">
              <a:lnSpc>
                <a:spcPct val="100000"/>
              </a:lnSpc>
              <a:spcBef>
                <a:spcPts val="1000"/>
              </a:spcBef>
              <a:spcAft>
                <a:spcPts val="0"/>
              </a:spcAft>
              <a:buSzPct val="64285"/>
              <a:buChar char="●"/>
            </a:pPr>
            <a:r>
              <a:rPr lang="en-US"/>
              <a:t>You will grow out of dyslexia</a:t>
            </a:r>
            <a:endParaRPr/>
          </a:p>
          <a:p>
            <a:pPr marL="457200" lvl="0" indent="0" algn="l" rtl="0">
              <a:lnSpc>
                <a:spcPct val="100000"/>
              </a:lnSpc>
              <a:spcBef>
                <a:spcPts val="1000"/>
              </a:spcBef>
              <a:spcAft>
                <a:spcPts val="0"/>
              </a:spcAft>
              <a:buNone/>
            </a:pPr>
            <a:endParaRPr/>
          </a:p>
          <a:p>
            <a:pPr marL="457200" lvl="0" indent="-325755" algn="l" rtl="0">
              <a:lnSpc>
                <a:spcPct val="100000"/>
              </a:lnSpc>
              <a:spcBef>
                <a:spcPts val="1000"/>
              </a:spcBef>
              <a:spcAft>
                <a:spcPts val="0"/>
              </a:spcAft>
              <a:buSzPct val="64285"/>
              <a:buChar char="●"/>
            </a:pPr>
            <a:r>
              <a:rPr lang="en-US"/>
              <a:t>Students with dyslexia are very artistic and creative</a:t>
            </a:r>
            <a:endParaRPr/>
          </a:p>
          <a:p>
            <a:pPr marL="457200" lvl="0" indent="0" algn="l" rtl="0">
              <a:lnSpc>
                <a:spcPct val="90000"/>
              </a:lnSpc>
              <a:spcBef>
                <a:spcPts val="1000"/>
              </a:spcBef>
              <a:spcAft>
                <a:spcPts val="0"/>
              </a:spcAft>
              <a:buSzPct val="64285"/>
              <a:buNone/>
            </a:pPr>
            <a:endParaRPr/>
          </a:p>
        </p:txBody>
      </p:sp>
      <p:sp>
        <p:nvSpPr>
          <p:cNvPr id="294" name="Google Shape;294;g11e3cbaf7e9_0_0"/>
          <p:cNvSpPr txBox="1">
            <a:spLocks noGrp="1"/>
          </p:cNvSpPr>
          <p:nvPr>
            <p:ph type="title"/>
          </p:nvPr>
        </p:nvSpPr>
        <p:spPr>
          <a:xfrm>
            <a:off x="838200" y="365125"/>
            <a:ext cx="10515600" cy="76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Myths related to dyslexia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39f1a84715_0_377"/>
          <p:cNvSpPr txBox="1">
            <a:spLocks noGrp="1"/>
          </p:cNvSpPr>
          <p:nvPr>
            <p:ph type="body" idx="1"/>
          </p:nvPr>
        </p:nvSpPr>
        <p:spPr>
          <a:xfrm>
            <a:off x="838200" y="1343025"/>
            <a:ext cx="10515600" cy="5144400"/>
          </a:xfrm>
          <a:prstGeom prst="rect">
            <a:avLst/>
          </a:prstGeom>
          <a:noFill/>
          <a:ln>
            <a:noFill/>
          </a:ln>
        </p:spPr>
        <p:txBody>
          <a:bodyPr spcFirstLastPara="1" wrap="square" lIns="91425" tIns="45700" rIns="91425" bIns="45700" anchor="ctr" anchorCtr="0">
            <a:normAutofit fontScale="25000"/>
          </a:bodyPr>
          <a:lstStyle/>
          <a:p>
            <a:pPr marL="457200" lvl="0" indent="-381000" algn="l" rtl="0">
              <a:lnSpc>
                <a:spcPct val="150000"/>
              </a:lnSpc>
              <a:spcBef>
                <a:spcPts val="700"/>
              </a:spcBef>
              <a:spcAft>
                <a:spcPts val="0"/>
              </a:spcAft>
              <a:buClr>
                <a:srgbClr val="000000"/>
              </a:buClr>
              <a:buSzPct val="100000"/>
              <a:buChar char="•"/>
            </a:pPr>
            <a:r>
              <a:rPr lang="en-US" sz="9600">
                <a:solidFill>
                  <a:srgbClr val="000000"/>
                </a:solidFill>
              </a:rPr>
              <a:t>Avoidance behaviors when reading / writing</a:t>
            </a:r>
            <a:endParaRPr sz="9600">
              <a:solidFill>
                <a:srgbClr val="000000"/>
              </a:solidFill>
            </a:endParaRPr>
          </a:p>
          <a:p>
            <a:pPr marL="457200" lvl="0" indent="-381000" algn="l" rtl="0">
              <a:lnSpc>
                <a:spcPct val="150000"/>
              </a:lnSpc>
              <a:spcBef>
                <a:spcPts val="0"/>
              </a:spcBef>
              <a:spcAft>
                <a:spcPts val="0"/>
              </a:spcAft>
              <a:buClr>
                <a:srgbClr val="000000"/>
              </a:buClr>
              <a:buSzPct val="100000"/>
              <a:buChar char="•"/>
            </a:pPr>
            <a:r>
              <a:rPr lang="en-US" sz="9600">
                <a:solidFill>
                  <a:srgbClr val="000000"/>
                </a:solidFill>
              </a:rPr>
              <a:t>Errors when reading  high frequency words, or words in lists</a:t>
            </a:r>
            <a:endParaRPr sz="9600">
              <a:solidFill>
                <a:srgbClr val="000000"/>
              </a:solidFill>
            </a:endParaRPr>
          </a:p>
          <a:p>
            <a:pPr marL="457200" lvl="0" indent="-381000" algn="l" rtl="0">
              <a:lnSpc>
                <a:spcPct val="150000"/>
              </a:lnSpc>
              <a:spcBef>
                <a:spcPts val="0"/>
              </a:spcBef>
              <a:spcAft>
                <a:spcPts val="0"/>
              </a:spcAft>
              <a:buClr>
                <a:srgbClr val="000000"/>
              </a:buClr>
              <a:buSzPct val="100000"/>
              <a:buChar char="•"/>
            </a:pPr>
            <a:r>
              <a:rPr lang="en-US" sz="9600">
                <a:solidFill>
                  <a:srgbClr val="000000"/>
                </a:solidFill>
              </a:rPr>
              <a:t>Lack of fluent reading- lack of expression (prosody)</a:t>
            </a:r>
            <a:endParaRPr sz="9600">
              <a:solidFill>
                <a:srgbClr val="000000"/>
              </a:solidFill>
            </a:endParaRPr>
          </a:p>
          <a:p>
            <a:pPr marL="457200" lvl="0" indent="-381000" algn="l" rtl="0">
              <a:lnSpc>
                <a:spcPct val="150000"/>
              </a:lnSpc>
              <a:spcBef>
                <a:spcPts val="0"/>
              </a:spcBef>
              <a:spcAft>
                <a:spcPts val="0"/>
              </a:spcAft>
              <a:buClr>
                <a:srgbClr val="000000"/>
              </a:buClr>
              <a:buSzPct val="100000"/>
              <a:buChar char="•"/>
            </a:pPr>
            <a:r>
              <a:rPr lang="en-US" sz="9600">
                <a:solidFill>
                  <a:srgbClr val="000000"/>
                </a:solidFill>
              </a:rPr>
              <a:t>Slow reading with low comprehension</a:t>
            </a:r>
            <a:endParaRPr sz="9600">
              <a:solidFill>
                <a:srgbClr val="000000"/>
              </a:solidFill>
            </a:endParaRPr>
          </a:p>
          <a:p>
            <a:pPr marL="457200" lvl="0" indent="-381000" algn="l" rtl="0">
              <a:lnSpc>
                <a:spcPct val="150000"/>
              </a:lnSpc>
              <a:spcBef>
                <a:spcPts val="0"/>
              </a:spcBef>
              <a:spcAft>
                <a:spcPts val="0"/>
              </a:spcAft>
              <a:buClr>
                <a:srgbClr val="000000"/>
              </a:buClr>
              <a:buSzPct val="100000"/>
              <a:buChar char="•"/>
            </a:pPr>
            <a:r>
              <a:rPr lang="en-US" sz="9600">
                <a:solidFill>
                  <a:srgbClr val="000000"/>
                </a:solidFill>
              </a:rPr>
              <a:t>Difficulty in pronunciation</a:t>
            </a:r>
            <a:endParaRPr sz="9600">
              <a:solidFill>
                <a:srgbClr val="000000"/>
              </a:solidFill>
            </a:endParaRPr>
          </a:p>
          <a:p>
            <a:pPr marL="457200" lvl="0" indent="-381000" algn="l" rtl="0">
              <a:lnSpc>
                <a:spcPct val="150000"/>
              </a:lnSpc>
              <a:spcBef>
                <a:spcPts val="0"/>
              </a:spcBef>
              <a:spcAft>
                <a:spcPts val="0"/>
              </a:spcAft>
              <a:buClr>
                <a:srgbClr val="000000"/>
              </a:buClr>
              <a:buSzPct val="100000"/>
              <a:buChar char="•"/>
            </a:pPr>
            <a:r>
              <a:rPr lang="en-US" sz="9600">
                <a:solidFill>
                  <a:srgbClr val="000000"/>
                </a:solidFill>
              </a:rPr>
              <a:t>Reliance on “safe” words, such as “stuff” or “things”- lack of vocabulary</a:t>
            </a:r>
            <a:endParaRPr sz="9600">
              <a:solidFill>
                <a:srgbClr val="000000"/>
              </a:solidFill>
            </a:endParaRPr>
          </a:p>
          <a:p>
            <a:pPr marL="457200" lvl="0" indent="-381000" algn="l" rtl="0">
              <a:lnSpc>
                <a:spcPct val="150000"/>
              </a:lnSpc>
              <a:spcBef>
                <a:spcPts val="0"/>
              </a:spcBef>
              <a:spcAft>
                <a:spcPts val="0"/>
              </a:spcAft>
              <a:buClr>
                <a:srgbClr val="000000"/>
              </a:buClr>
              <a:buSzPct val="100000"/>
              <a:buChar char="•"/>
            </a:pPr>
            <a:r>
              <a:rPr lang="en-US" sz="9600">
                <a:solidFill>
                  <a:srgbClr val="000000"/>
                </a:solidFill>
              </a:rPr>
              <a:t>Heavy reliance on context and pictures when reading or solving problems</a:t>
            </a:r>
            <a:endParaRPr sz="9600">
              <a:solidFill>
                <a:srgbClr val="000000"/>
              </a:solidFill>
            </a:endParaRPr>
          </a:p>
          <a:p>
            <a:pPr marL="457200" lvl="0" indent="0" algn="l" rtl="0">
              <a:lnSpc>
                <a:spcPct val="115000"/>
              </a:lnSpc>
              <a:spcBef>
                <a:spcPts val="700"/>
              </a:spcBef>
              <a:spcAft>
                <a:spcPts val="0"/>
              </a:spcAft>
              <a:buSzPct val="288000"/>
              <a:buNone/>
            </a:pPr>
            <a:endParaRPr sz="2500">
              <a:solidFill>
                <a:srgbClr val="000000"/>
              </a:solidFill>
              <a:latin typeface="Open Sans"/>
              <a:ea typeface="Open Sans"/>
              <a:cs typeface="Open Sans"/>
              <a:sym typeface="Open Sans"/>
            </a:endParaRPr>
          </a:p>
          <a:p>
            <a:pPr marL="0" lvl="0" indent="0" algn="l" rtl="0">
              <a:lnSpc>
                <a:spcPct val="115000"/>
              </a:lnSpc>
              <a:spcBef>
                <a:spcPts val="700"/>
              </a:spcBef>
              <a:spcAft>
                <a:spcPts val="0"/>
              </a:spcAft>
              <a:buSzPct val="240000"/>
              <a:buNone/>
            </a:pPr>
            <a:endParaRPr sz="3000">
              <a:solidFill>
                <a:srgbClr val="000000"/>
              </a:solidFill>
              <a:latin typeface="Open Sans"/>
              <a:ea typeface="Open Sans"/>
              <a:cs typeface="Open Sans"/>
              <a:sym typeface="Open Sans"/>
            </a:endParaRPr>
          </a:p>
          <a:p>
            <a:pPr marL="0" lvl="0" indent="0" algn="l" rtl="0">
              <a:lnSpc>
                <a:spcPct val="115000"/>
              </a:lnSpc>
              <a:spcBef>
                <a:spcPts val="700"/>
              </a:spcBef>
              <a:spcAft>
                <a:spcPts val="0"/>
              </a:spcAft>
              <a:buSzPct val="257142"/>
              <a:buNone/>
            </a:pPr>
            <a:endParaRPr sz="2800">
              <a:solidFill>
                <a:srgbClr val="FFFFFF"/>
              </a:solidFill>
              <a:latin typeface="Open Sans"/>
              <a:ea typeface="Open Sans"/>
              <a:cs typeface="Open Sans"/>
              <a:sym typeface="Open Sans"/>
            </a:endParaRPr>
          </a:p>
        </p:txBody>
      </p:sp>
      <p:sp>
        <p:nvSpPr>
          <p:cNvPr id="301" name="Google Shape;301;g239f1a84715_0_377"/>
          <p:cNvSpPr txBox="1">
            <a:spLocks noGrp="1"/>
          </p:cNvSpPr>
          <p:nvPr>
            <p:ph type="title"/>
          </p:nvPr>
        </p:nvSpPr>
        <p:spPr>
          <a:xfrm>
            <a:off x="838200" y="286125"/>
            <a:ext cx="10515600" cy="105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What might you see/ notice?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23b099f3d4_0_0"/>
          <p:cNvSpPr txBox="1">
            <a:spLocks noGrp="1"/>
          </p:cNvSpPr>
          <p:nvPr>
            <p:ph type="body" idx="1"/>
          </p:nvPr>
        </p:nvSpPr>
        <p:spPr>
          <a:xfrm>
            <a:off x="838200" y="1155300"/>
            <a:ext cx="10515600" cy="4893900"/>
          </a:xfrm>
          <a:prstGeom prst="rect">
            <a:avLst/>
          </a:prstGeom>
          <a:noFill/>
          <a:ln>
            <a:noFill/>
          </a:ln>
        </p:spPr>
        <p:txBody>
          <a:bodyPr spcFirstLastPara="1" wrap="square" lIns="91425" tIns="45700" rIns="91425" bIns="45700" anchor="t" anchorCtr="0">
            <a:normAutofit fontScale="77500" lnSpcReduction="20000"/>
          </a:bodyPr>
          <a:lstStyle/>
          <a:p>
            <a:pPr marL="457200" lvl="0" indent="-317182" algn="l" rtl="0">
              <a:lnSpc>
                <a:spcPct val="100000"/>
              </a:lnSpc>
              <a:spcBef>
                <a:spcPts val="1000"/>
              </a:spcBef>
              <a:spcAft>
                <a:spcPts val="0"/>
              </a:spcAft>
              <a:buSzPct val="64285"/>
              <a:buChar char="●"/>
            </a:pPr>
            <a:r>
              <a:rPr lang="en-US"/>
              <a:t>Look and listen for characteristics of dyslexia, use tiered support</a:t>
            </a:r>
            <a:endParaRPr/>
          </a:p>
          <a:p>
            <a:pPr marL="457200" lvl="0" indent="0" algn="l" rtl="0">
              <a:lnSpc>
                <a:spcPct val="100000"/>
              </a:lnSpc>
              <a:spcBef>
                <a:spcPts val="1000"/>
              </a:spcBef>
              <a:spcAft>
                <a:spcPts val="0"/>
              </a:spcAft>
              <a:buNone/>
            </a:pPr>
            <a:endParaRPr/>
          </a:p>
          <a:p>
            <a:pPr marL="457200" lvl="0" indent="-317182" algn="l" rtl="0">
              <a:lnSpc>
                <a:spcPct val="100000"/>
              </a:lnSpc>
              <a:spcBef>
                <a:spcPts val="1000"/>
              </a:spcBef>
              <a:spcAft>
                <a:spcPts val="0"/>
              </a:spcAft>
              <a:buSzPct val="64285"/>
              <a:buChar char="●"/>
            </a:pPr>
            <a:r>
              <a:rPr lang="en-US"/>
              <a:t>Provide exemplary instruction</a:t>
            </a:r>
            <a:endParaRPr/>
          </a:p>
          <a:p>
            <a:pPr marL="457200" lvl="0" indent="0" algn="l" rtl="0">
              <a:lnSpc>
                <a:spcPct val="90000"/>
              </a:lnSpc>
              <a:spcBef>
                <a:spcPts val="1000"/>
              </a:spcBef>
              <a:spcAft>
                <a:spcPts val="0"/>
              </a:spcAft>
              <a:buNone/>
            </a:pPr>
            <a:endParaRPr/>
          </a:p>
          <a:p>
            <a:pPr marL="457200" lvl="0" indent="-317182" algn="l" rtl="0">
              <a:lnSpc>
                <a:spcPct val="90000"/>
              </a:lnSpc>
              <a:spcBef>
                <a:spcPts val="1000"/>
              </a:spcBef>
              <a:spcAft>
                <a:spcPts val="0"/>
              </a:spcAft>
              <a:buSzPct val="64285"/>
              <a:buChar char="●"/>
            </a:pPr>
            <a:r>
              <a:rPr lang="en-US"/>
              <a:t>Clarify instructions</a:t>
            </a:r>
            <a:endParaRPr/>
          </a:p>
          <a:p>
            <a:pPr marL="457200" lvl="0" indent="0" algn="l" rtl="0">
              <a:lnSpc>
                <a:spcPct val="90000"/>
              </a:lnSpc>
              <a:spcBef>
                <a:spcPts val="1000"/>
              </a:spcBef>
              <a:spcAft>
                <a:spcPts val="0"/>
              </a:spcAft>
              <a:buSzPct val="64285"/>
              <a:buNone/>
            </a:pPr>
            <a:endParaRPr/>
          </a:p>
          <a:p>
            <a:pPr marL="457200" lvl="0" indent="-317182" algn="l" rtl="0">
              <a:lnSpc>
                <a:spcPct val="90000"/>
              </a:lnSpc>
              <a:spcBef>
                <a:spcPts val="1000"/>
              </a:spcBef>
              <a:spcAft>
                <a:spcPts val="0"/>
              </a:spcAft>
              <a:buSzPct val="64285"/>
              <a:buChar char="●"/>
            </a:pPr>
            <a:r>
              <a:rPr lang="en-US"/>
              <a:t>Reduce “timed” work</a:t>
            </a:r>
            <a:endParaRPr/>
          </a:p>
          <a:p>
            <a:pPr marL="457200" lvl="0" indent="0" algn="l" rtl="0">
              <a:lnSpc>
                <a:spcPct val="90000"/>
              </a:lnSpc>
              <a:spcBef>
                <a:spcPts val="1000"/>
              </a:spcBef>
              <a:spcAft>
                <a:spcPts val="0"/>
              </a:spcAft>
              <a:buNone/>
            </a:pPr>
            <a:endParaRPr/>
          </a:p>
          <a:p>
            <a:pPr marL="457200" lvl="0" indent="-317182" algn="l" rtl="0">
              <a:lnSpc>
                <a:spcPct val="100000"/>
              </a:lnSpc>
              <a:spcBef>
                <a:spcPts val="1000"/>
              </a:spcBef>
              <a:spcAft>
                <a:spcPts val="0"/>
              </a:spcAft>
              <a:buSzPct val="64285"/>
              <a:buChar char="•"/>
            </a:pPr>
            <a:r>
              <a:rPr lang="en-US"/>
              <a:t>Do not ask students to read in front of others- it often coexists with anxiety and/ or depression</a:t>
            </a:r>
            <a:endParaRPr/>
          </a:p>
          <a:p>
            <a:pPr marL="0" lvl="0" indent="0" algn="l" rtl="0">
              <a:lnSpc>
                <a:spcPct val="90000"/>
              </a:lnSpc>
              <a:spcBef>
                <a:spcPts val="1000"/>
              </a:spcBef>
              <a:spcAft>
                <a:spcPts val="0"/>
              </a:spcAft>
              <a:buSzPct val="64285"/>
              <a:buNone/>
            </a:pPr>
            <a:endParaRPr/>
          </a:p>
          <a:p>
            <a:pPr marL="457200" lvl="0" indent="-317182" algn="l" rtl="0">
              <a:lnSpc>
                <a:spcPct val="90000"/>
              </a:lnSpc>
              <a:spcBef>
                <a:spcPts val="1000"/>
              </a:spcBef>
              <a:spcAft>
                <a:spcPts val="0"/>
              </a:spcAft>
              <a:buSzPct val="64285"/>
              <a:buChar char="●"/>
            </a:pPr>
            <a:r>
              <a:rPr lang="en-US"/>
              <a:t>Provide support for </a:t>
            </a:r>
            <a:r>
              <a:rPr lang="en-US" u="sng">
                <a:solidFill>
                  <a:schemeClr val="hlink"/>
                </a:solidFill>
                <a:hlinkClick r:id="rId3"/>
              </a:rPr>
              <a:t>executive function issues</a:t>
            </a:r>
            <a:endParaRPr/>
          </a:p>
          <a:p>
            <a:pPr marL="457200" lvl="0" indent="0" algn="l" rtl="0">
              <a:lnSpc>
                <a:spcPct val="90000"/>
              </a:lnSpc>
              <a:spcBef>
                <a:spcPts val="1000"/>
              </a:spcBef>
              <a:spcAft>
                <a:spcPts val="0"/>
              </a:spcAft>
              <a:buSzPct val="64285"/>
              <a:buNone/>
            </a:pPr>
            <a:endParaRPr/>
          </a:p>
        </p:txBody>
      </p:sp>
      <p:sp>
        <p:nvSpPr>
          <p:cNvPr id="308" name="Google Shape;308;g123b099f3d4_0_0"/>
          <p:cNvSpPr txBox="1">
            <a:spLocks noGrp="1"/>
          </p:cNvSpPr>
          <p:nvPr>
            <p:ph type="title"/>
          </p:nvPr>
        </p:nvSpPr>
        <p:spPr>
          <a:xfrm>
            <a:off x="838200" y="217650"/>
            <a:ext cx="10515600" cy="839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Ways to help…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39f1a84715_0_1378"/>
          <p:cNvSpPr txBox="1">
            <a:spLocks noGrp="1"/>
          </p:cNvSpPr>
          <p:nvPr>
            <p:ph type="title"/>
          </p:nvPr>
        </p:nvSpPr>
        <p:spPr>
          <a:xfrm>
            <a:off x="1893456" y="423334"/>
            <a:ext cx="8340300" cy="2713200"/>
          </a:xfrm>
          <a:prstGeom prst="rect">
            <a:avLst/>
          </a:prstGeom>
          <a:noFill/>
          <a:ln>
            <a:noFill/>
          </a:ln>
        </p:spPr>
        <p:txBody>
          <a:bodyPr spcFirstLastPara="1" wrap="square" lIns="91425" tIns="45700" rIns="457200" bIns="45700" anchor="b" anchorCtr="0">
            <a:normAutofit/>
          </a:bodyPr>
          <a:lstStyle/>
          <a:p>
            <a:pPr marL="0" lvl="0" indent="0" algn="l" rtl="0">
              <a:lnSpc>
                <a:spcPct val="100000"/>
              </a:lnSpc>
              <a:spcBef>
                <a:spcPts val="0"/>
              </a:spcBef>
              <a:spcAft>
                <a:spcPts val="0"/>
              </a:spcAft>
              <a:buClr>
                <a:schemeClr val="dk1"/>
              </a:buClr>
              <a:buSzPts val="6000"/>
              <a:buFont typeface="Open Sans SemiBold"/>
              <a:buNone/>
            </a:pPr>
            <a:r>
              <a:rPr lang="en-US"/>
              <a:t>Theory? </a:t>
            </a:r>
            <a:endParaRPr/>
          </a:p>
        </p:txBody>
      </p:sp>
      <p:sp>
        <p:nvSpPr>
          <p:cNvPr id="314" name="Google Shape;314;g239f1a84715_0_1378"/>
          <p:cNvSpPr txBox="1">
            <a:spLocks noGrp="1"/>
          </p:cNvSpPr>
          <p:nvPr>
            <p:ph type="body" idx="1"/>
          </p:nvPr>
        </p:nvSpPr>
        <p:spPr>
          <a:xfrm>
            <a:off x="1893456" y="3246268"/>
            <a:ext cx="8340300" cy="942600"/>
          </a:xfrm>
          <a:prstGeom prst="rect">
            <a:avLst/>
          </a:prstGeom>
          <a:noFill/>
          <a:ln>
            <a:noFill/>
          </a:ln>
        </p:spPr>
        <p:txBody>
          <a:bodyPr spcFirstLastPara="1" wrap="square" lIns="91425" tIns="182875" rIns="457200" bIns="182875" anchor="t" anchorCtr="0">
            <a:normAutofit fontScale="92500"/>
          </a:bodyPr>
          <a:lstStyle/>
          <a:p>
            <a:pPr marL="0" lvl="0" indent="0" algn="l" rtl="0">
              <a:lnSpc>
                <a:spcPct val="100000"/>
              </a:lnSpc>
              <a:spcBef>
                <a:spcPts val="0"/>
              </a:spcBef>
              <a:spcAft>
                <a:spcPts val="0"/>
              </a:spcAft>
              <a:buSzPct val="100000"/>
              <a:buNone/>
            </a:pPr>
            <a:r>
              <a:rPr lang="en-US" b="1"/>
              <a:t>The Simple View of Reading…Scarborough’s Reading Rope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1d7b734408_1_148"/>
          <p:cNvSpPr txBox="1">
            <a:spLocks noGrp="1"/>
          </p:cNvSpPr>
          <p:nvPr>
            <p:ph type="body" idx="1"/>
          </p:nvPr>
        </p:nvSpPr>
        <p:spPr>
          <a:xfrm>
            <a:off x="838200" y="1644073"/>
            <a:ext cx="10515600" cy="453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321" name="Google Shape;321;g11d7b734408_1_1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Simple View of Reading</a:t>
            </a:r>
            <a:endParaRPr/>
          </a:p>
        </p:txBody>
      </p:sp>
      <p:sp>
        <p:nvSpPr>
          <p:cNvPr id="322" name="Google Shape;322;g11d7b734408_1_148"/>
          <p:cNvSpPr/>
          <p:nvPr/>
        </p:nvSpPr>
        <p:spPr>
          <a:xfrm>
            <a:off x="1205800" y="2977300"/>
            <a:ext cx="2679600" cy="17715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11d7b734408_1_148"/>
          <p:cNvSpPr/>
          <p:nvPr/>
        </p:nvSpPr>
        <p:spPr>
          <a:xfrm>
            <a:off x="4730000" y="3024825"/>
            <a:ext cx="2679600" cy="1664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11d7b734408_1_148"/>
          <p:cNvSpPr/>
          <p:nvPr/>
        </p:nvSpPr>
        <p:spPr>
          <a:xfrm>
            <a:off x="8254175" y="2977300"/>
            <a:ext cx="2679600" cy="1664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11d7b734408_1_148"/>
          <p:cNvSpPr txBox="1"/>
          <p:nvPr/>
        </p:nvSpPr>
        <p:spPr>
          <a:xfrm>
            <a:off x="1339750" y="3349450"/>
            <a:ext cx="24117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Word</a:t>
            </a:r>
            <a:endParaRPr sz="16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 Recognition	</a:t>
            </a:r>
            <a:endParaRPr sz="1600" b="1" i="0" u="none" strike="noStrike" cap="none">
              <a:solidFill>
                <a:srgbClr val="000000"/>
              </a:solidFill>
              <a:latin typeface="Open Sans"/>
              <a:ea typeface="Open Sans"/>
              <a:cs typeface="Open Sans"/>
              <a:sym typeface="Open Sans"/>
            </a:endParaRPr>
          </a:p>
        </p:txBody>
      </p:sp>
      <p:sp>
        <p:nvSpPr>
          <p:cNvPr id="326" name="Google Shape;326;g11d7b734408_1_148"/>
          <p:cNvSpPr txBox="1"/>
          <p:nvPr/>
        </p:nvSpPr>
        <p:spPr>
          <a:xfrm>
            <a:off x="4863938" y="3349450"/>
            <a:ext cx="24117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Language Comprehension</a:t>
            </a:r>
            <a:endParaRPr sz="1600" b="1" i="0" u="none" strike="noStrike" cap="none">
              <a:solidFill>
                <a:srgbClr val="000000"/>
              </a:solidFill>
              <a:latin typeface="Open Sans"/>
              <a:ea typeface="Open Sans"/>
              <a:cs typeface="Open Sans"/>
              <a:sym typeface="Open Sans"/>
            </a:endParaRPr>
          </a:p>
        </p:txBody>
      </p:sp>
      <p:sp>
        <p:nvSpPr>
          <p:cNvPr id="327" name="Google Shape;327;g11d7b734408_1_148"/>
          <p:cNvSpPr txBox="1"/>
          <p:nvPr/>
        </p:nvSpPr>
        <p:spPr>
          <a:xfrm>
            <a:off x="8515050" y="3200575"/>
            <a:ext cx="22479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Reading Comprehension</a:t>
            </a:r>
            <a:endParaRPr sz="1600" b="1" i="0" u="none" strike="noStrike" cap="none">
              <a:solidFill>
                <a:srgbClr val="000000"/>
              </a:solidFill>
              <a:latin typeface="Open Sans"/>
              <a:ea typeface="Open Sans"/>
              <a:cs typeface="Open Sans"/>
              <a:sym typeface="Open Sans"/>
            </a:endParaRPr>
          </a:p>
        </p:txBody>
      </p:sp>
      <p:sp>
        <p:nvSpPr>
          <p:cNvPr id="328" name="Google Shape;328;g11d7b734408_1_148"/>
          <p:cNvSpPr txBox="1"/>
          <p:nvPr/>
        </p:nvSpPr>
        <p:spPr>
          <a:xfrm>
            <a:off x="4004450" y="3602525"/>
            <a:ext cx="630900" cy="6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n-US" sz="3100" b="1" i="0" u="none" strike="noStrike" cap="none">
                <a:solidFill>
                  <a:srgbClr val="000000"/>
                </a:solidFill>
                <a:latin typeface="Open Sans"/>
                <a:ea typeface="Open Sans"/>
                <a:cs typeface="Open Sans"/>
                <a:sym typeface="Open Sans"/>
              </a:rPr>
              <a:t>X</a:t>
            </a:r>
            <a:endParaRPr sz="3700" b="1" i="0" u="none" strike="noStrike" cap="none">
              <a:solidFill>
                <a:srgbClr val="000000"/>
              </a:solidFill>
              <a:latin typeface="Open Sans"/>
              <a:ea typeface="Open Sans"/>
              <a:cs typeface="Open Sans"/>
              <a:sym typeface="Open Sans"/>
            </a:endParaRPr>
          </a:p>
        </p:txBody>
      </p:sp>
      <p:sp>
        <p:nvSpPr>
          <p:cNvPr id="329" name="Google Shape;329;g11d7b734408_1_148"/>
          <p:cNvSpPr txBox="1"/>
          <p:nvPr/>
        </p:nvSpPr>
        <p:spPr>
          <a:xfrm>
            <a:off x="7516438" y="3533225"/>
            <a:ext cx="630900" cy="892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US" sz="4600" b="1" i="0" u="none" strike="noStrike" cap="none">
                <a:solidFill>
                  <a:srgbClr val="000000"/>
                </a:solidFill>
                <a:latin typeface="Open Sans"/>
                <a:ea typeface="Open Sans"/>
                <a:cs typeface="Open Sans"/>
                <a:sym typeface="Open Sans"/>
              </a:rPr>
              <a:t>=</a:t>
            </a:r>
            <a:endParaRPr sz="46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1d7b734408_1_1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One Model for Guiding our Practice</a:t>
            </a:r>
            <a:endParaRPr/>
          </a:p>
        </p:txBody>
      </p:sp>
      <p:pic>
        <p:nvPicPr>
          <p:cNvPr id="336" name="Google Shape;336;g11d7b734408_1_141"/>
          <p:cNvPicPr preferRelativeResize="0"/>
          <p:nvPr/>
        </p:nvPicPr>
        <p:blipFill rotWithShape="1">
          <a:blip r:embed="rId3">
            <a:alphaModFix/>
          </a:blip>
          <a:srcRect/>
          <a:stretch/>
        </p:blipFill>
        <p:spPr>
          <a:xfrm>
            <a:off x="1488650" y="1410500"/>
            <a:ext cx="8753249" cy="465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39f1a84715_0_1053"/>
          <p:cNvSpPr txBox="1">
            <a:spLocks noGrp="1"/>
          </p:cNvSpPr>
          <p:nvPr>
            <p:ph type="title"/>
          </p:nvPr>
        </p:nvSpPr>
        <p:spPr>
          <a:xfrm>
            <a:off x="1893456" y="423334"/>
            <a:ext cx="8340300" cy="2713200"/>
          </a:xfrm>
          <a:prstGeom prst="rect">
            <a:avLst/>
          </a:prstGeom>
          <a:noFill/>
          <a:ln>
            <a:noFill/>
          </a:ln>
        </p:spPr>
        <p:txBody>
          <a:bodyPr spcFirstLastPara="1" wrap="square" lIns="91425" tIns="45700" rIns="457200" bIns="45700" anchor="b" anchorCtr="0">
            <a:normAutofit/>
          </a:bodyPr>
          <a:lstStyle/>
          <a:p>
            <a:pPr marL="0" lvl="0" indent="0" algn="l" rtl="0">
              <a:lnSpc>
                <a:spcPct val="100000"/>
              </a:lnSpc>
              <a:spcBef>
                <a:spcPts val="0"/>
              </a:spcBef>
              <a:spcAft>
                <a:spcPts val="0"/>
              </a:spcAft>
              <a:buClr>
                <a:schemeClr val="dk1"/>
              </a:buClr>
              <a:buSzPts val="6000"/>
              <a:buFont typeface="Open Sans SemiBold"/>
              <a:buNone/>
            </a:pPr>
            <a:r>
              <a:rPr lang="en-US"/>
              <a:t>Structured Literacy</a:t>
            </a:r>
            <a:endParaRPr/>
          </a:p>
        </p:txBody>
      </p:sp>
      <p:sp>
        <p:nvSpPr>
          <p:cNvPr id="342" name="Google Shape;342;g239f1a84715_0_1053"/>
          <p:cNvSpPr txBox="1">
            <a:spLocks noGrp="1"/>
          </p:cNvSpPr>
          <p:nvPr>
            <p:ph type="body" idx="1"/>
          </p:nvPr>
        </p:nvSpPr>
        <p:spPr>
          <a:xfrm>
            <a:off x="1893456" y="3246268"/>
            <a:ext cx="8340300" cy="942600"/>
          </a:xfrm>
          <a:prstGeom prst="rect">
            <a:avLst/>
          </a:prstGeom>
          <a:noFill/>
          <a:ln>
            <a:noFill/>
          </a:ln>
        </p:spPr>
        <p:txBody>
          <a:bodyPr spcFirstLastPara="1" wrap="square" lIns="91425" tIns="182875" rIns="457200" bIns="182875" anchor="t" anchorCtr="0">
            <a:normAutofit/>
          </a:bodyPr>
          <a:lstStyle/>
          <a:p>
            <a:pPr marL="0" lvl="0" indent="0" algn="l" rtl="0">
              <a:lnSpc>
                <a:spcPct val="100000"/>
              </a:lnSpc>
              <a:spcBef>
                <a:spcPts val="0"/>
              </a:spcBef>
              <a:spcAft>
                <a:spcPts val="0"/>
              </a:spcAft>
              <a:buSzPts val="2400"/>
              <a:buNone/>
            </a:pPr>
            <a:r>
              <a:rPr lang="en-US" b="1"/>
              <a:t>Not just the “what” but the “how”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39f1a84715_0_1058"/>
          <p:cNvSpPr txBox="1">
            <a:spLocks noGrp="1"/>
          </p:cNvSpPr>
          <p:nvPr>
            <p:ph type="body" idx="1"/>
          </p:nvPr>
        </p:nvSpPr>
        <p:spPr>
          <a:xfrm>
            <a:off x="5183188" y="457201"/>
            <a:ext cx="6172200" cy="540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b="1">
                <a:latin typeface="Open Sans"/>
                <a:ea typeface="Open Sans"/>
                <a:cs typeface="Open Sans"/>
                <a:sym typeface="Open Sans"/>
              </a:rPr>
              <a:t>There is a model for teaching literacy that is beneficial for all students and critical for those who struggle reading proficiently. </a:t>
            </a:r>
            <a:endParaRPr b="1">
              <a:latin typeface="Open Sans"/>
              <a:ea typeface="Open Sans"/>
              <a:cs typeface="Open Sans"/>
              <a:sym typeface="Open Sans"/>
            </a:endParaRPr>
          </a:p>
          <a:p>
            <a:pPr marL="0" lvl="0" indent="0" algn="l" rtl="0">
              <a:lnSpc>
                <a:spcPct val="90000"/>
              </a:lnSpc>
              <a:spcBef>
                <a:spcPts val="1000"/>
              </a:spcBef>
              <a:spcAft>
                <a:spcPts val="0"/>
              </a:spcAft>
              <a:buSzPts val="3200"/>
              <a:buNone/>
            </a:pPr>
            <a:r>
              <a:rPr lang="en-US" b="1">
                <a:latin typeface="Open Sans"/>
                <a:ea typeface="Open Sans"/>
                <a:cs typeface="Open Sans"/>
                <a:sym typeface="Open Sans"/>
              </a:rPr>
              <a:t>It is called: </a:t>
            </a:r>
            <a:endParaRPr b="1">
              <a:latin typeface="Open Sans"/>
              <a:ea typeface="Open Sans"/>
              <a:cs typeface="Open Sans"/>
              <a:sym typeface="Open Sans"/>
            </a:endParaRPr>
          </a:p>
          <a:p>
            <a:pPr marL="0" lvl="0" indent="0" algn="l" rtl="0">
              <a:lnSpc>
                <a:spcPct val="90000"/>
              </a:lnSpc>
              <a:spcBef>
                <a:spcPts val="1000"/>
              </a:spcBef>
              <a:spcAft>
                <a:spcPts val="0"/>
              </a:spcAft>
              <a:buSzPts val="3200"/>
              <a:buNone/>
            </a:pPr>
            <a:r>
              <a:rPr lang="en-US" b="1">
                <a:solidFill>
                  <a:schemeClr val="accent1"/>
                </a:solidFill>
                <a:latin typeface="Open Sans"/>
                <a:ea typeface="Open Sans"/>
                <a:cs typeface="Open Sans"/>
                <a:sym typeface="Open Sans"/>
              </a:rPr>
              <a:t>Structured Literacy</a:t>
            </a:r>
            <a:endParaRPr b="1">
              <a:solidFill>
                <a:schemeClr val="accent1"/>
              </a:solidFill>
              <a:latin typeface="Open Sans"/>
              <a:ea typeface="Open Sans"/>
              <a:cs typeface="Open Sans"/>
              <a:sym typeface="Open Sans"/>
            </a:endParaRPr>
          </a:p>
        </p:txBody>
      </p:sp>
      <p:sp>
        <p:nvSpPr>
          <p:cNvPr id="349" name="Google Shape;349;g239f1a84715_0_1058"/>
          <p:cNvSpPr txBox="1">
            <a:spLocks noGrp="1"/>
          </p:cNvSpPr>
          <p:nvPr>
            <p:ph type="body" idx="2"/>
          </p:nvPr>
        </p:nvSpPr>
        <p:spPr>
          <a:xfrm>
            <a:off x="688650" y="2437350"/>
            <a:ext cx="3932100" cy="335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r>
              <a:rPr lang="en-US">
                <a:latin typeface="Open Sans Medium"/>
                <a:ea typeface="Open Sans Medium"/>
                <a:cs typeface="Open Sans Medium"/>
                <a:sym typeface="Open Sans Medium"/>
              </a:rPr>
              <a:t>It has been adopted by the Kansas State Board of Education as the model for instruction in our Kansas schools. </a:t>
            </a:r>
            <a:endParaRPr>
              <a:latin typeface="Open Sans Medium"/>
              <a:ea typeface="Open Sans Medium"/>
              <a:cs typeface="Open Sans Medium"/>
              <a:sym typeface="Open Sans Medium"/>
            </a:endParaRPr>
          </a:p>
          <a:p>
            <a:pPr marL="0" lvl="0" indent="0" algn="l" rtl="0">
              <a:lnSpc>
                <a:spcPct val="90000"/>
              </a:lnSpc>
              <a:spcBef>
                <a:spcPts val="1000"/>
              </a:spcBef>
              <a:spcAft>
                <a:spcPts val="0"/>
              </a:spcAft>
              <a:buSzPts val="1600"/>
              <a:buNone/>
            </a:pPr>
            <a:endParaRPr>
              <a:latin typeface="Open Sans Medium"/>
              <a:ea typeface="Open Sans Medium"/>
              <a:cs typeface="Open Sans Medium"/>
              <a:sym typeface="Open Sans Medium"/>
            </a:endParaRPr>
          </a:p>
          <a:p>
            <a:pPr marL="0" lvl="0" indent="0" algn="l" rtl="0">
              <a:lnSpc>
                <a:spcPct val="90000"/>
              </a:lnSpc>
              <a:spcBef>
                <a:spcPts val="1000"/>
              </a:spcBef>
              <a:spcAft>
                <a:spcPts val="0"/>
              </a:spcAft>
              <a:buSzPts val="1600"/>
              <a:buNone/>
            </a:pPr>
            <a:r>
              <a:rPr lang="en-US">
                <a:latin typeface="Open Sans Medium"/>
                <a:ea typeface="Open Sans Medium"/>
                <a:cs typeface="Open Sans Medium"/>
                <a:sym typeface="Open Sans Medium"/>
              </a:rPr>
              <a:t>It is NOT just phonics. It is not  a phonics curriculum added to a balanced literacy program. It is relevant K-12.</a:t>
            </a:r>
            <a:endParaRPr>
              <a:latin typeface="Open Sans Medium"/>
              <a:ea typeface="Open Sans Medium"/>
              <a:cs typeface="Open Sans Medium"/>
              <a:sym typeface="Open Sans Medium"/>
            </a:endParaRPr>
          </a:p>
          <a:p>
            <a:pPr marL="0" lvl="0" indent="0" algn="l" rtl="0">
              <a:lnSpc>
                <a:spcPct val="90000"/>
              </a:lnSpc>
              <a:spcBef>
                <a:spcPts val="1000"/>
              </a:spcBef>
              <a:spcAft>
                <a:spcPts val="0"/>
              </a:spcAft>
              <a:buSzPts val="1600"/>
              <a:buNone/>
            </a:pPr>
            <a:endParaRPr>
              <a:latin typeface="Open Sans Medium"/>
              <a:ea typeface="Open Sans Medium"/>
              <a:cs typeface="Open Sans Medium"/>
              <a:sym typeface="Open Sans Medium"/>
            </a:endParaRPr>
          </a:p>
          <a:p>
            <a:pPr marL="0" lvl="0" indent="0" algn="l" rtl="0">
              <a:lnSpc>
                <a:spcPct val="90000"/>
              </a:lnSpc>
              <a:spcBef>
                <a:spcPts val="1000"/>
              </a:spcBef>
              <a:spcAft>
                <a:spcPts val="0"/>
              </a:spcAft>
              <a:buSzPts val="1600"/>
              <a:buNone/>
            </a:pPr>
            <a:r>
              <a:rPr lang="en-US">
                <a:latin typeface="Open Sans Medium"/>
                <a:ea typeface="Open Sans Medium"/>
                <a:cs typeface="Open Sans Medium"/>
                <a:sym typeface="Open Sans Medium"/>
              </a:rPr>
              <a:t>It addresses the art and science of teaching- how you deliver instruction matters. Pedagogy is powerful!</a:t>
            </a:r>
            <a:endParaRPr>
              <a:latin typeface="Open Sans Medium"/>
              <a:ea typeface="Open Sans Medium"/>
              <a:cs typeface="Open Sans Medium"/>
              <a:sym typeface="Open Sans Medium"/>
            </a:endParaRPr>
          </a:p>
        </p:txBody>
      </p:sp>
      <p:pic>
        <p:nvPicPr>
          <p:cNvPr id="350" name="Google Shape;350;g239f1a84715_0_1058"/>
          <p:cNvPicPr preferRelativeResize="0"/>
          <p:nvPr/>
        </p:nvPicPr>
        <p:blipFill rotWithShape="1">
          <a:blip r:embed="rId3">
            <a:alphaModFix/>
          </a:blip>
          <a:srcRect/>
          <a:stretch/>
        </p:blipFill>
        <p:spPr>
          <a:xfrm>
            <a:off x="971851" y="464236"/>
            <a:ext cx="2620079" cy="174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39f1a84715_0_1049"/>
          <p:cNvSpPr txBox="1">
            <a:spLocks noGrp="1"/>
          </p:cNvSpPr>
          <p:nvPr>
            <p:ph type="title"/>
          </p:nvPr>
        </p:nvSpPr>
        <p:spPr>
          <a:xfrm>
            <a:off x="2421200" y="602225"/>
            <a:ext cx="8903400" cy="5199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454A0"/>
              </a:buClr>
              <a:buSzPts val="2800"/>
              <a:buFont typeface="Open Sans SemiBold"/>
              <a:buNone/>
            </a:pPr>
            <a:br>
              <a:rPr lang="en-US" sz="2800"/>
            </a:br>
            <a:br>
              <a:rPr lang="en-US" sz="2800"/>
            </a:br>
            <a:r>
              <a:rPr lang="en-US" sz="2800"/>
              <a:t>Is it “the big five”? </a:t>
            </a:r>
            <a:br>
              <a:rPr lang="en-US" sz="2800"/>
            </a:br>
            <a:br>
              <a:rPr lang="en-US" sz="2800"/>
            </a:br>
            <a:r>
              <a:rPr lang="en-US" sz="2800"/>
              <a:t>Why not balanced literacy? ”There are a lot of ways to teach kids to read” (teaching-vs-learning)</a:t>
            </a:r>
            <a:br>
              <a:rPr lang="en-US" sz="2800"/>
            </a:br>
            <a:br>
              <a:rPr lang="en-US" sz="2800"/>
            </a:br>
            <a:r>
              <a:rPr lang="en-US" sz="2800"/>
              <a:t>Why not guided reading? What’s wrong with leveled books? </a:t>
            </a:r>
            <a:br>
              <a:rPr lang="en-US" sz="2800"/>
            </a:br>
            <a:br>
              <a:rPr lang="en-US" sz="2800"/>
            </a:br>
            <a:r>
              <a:rPr lang="en-US" sz="2800"/>
              <a:t>Why not guided reading with an extra dose of phonics? </a:t>
            </a:r>
            <a:br>
              <a:rPr lang="en-US" sz="2800"/>
            </a:b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239f1a84715_0_6"/>
          <p:cNvPicPr preferRelativeResize="0"/>
          <p:nvPr/>
        </p:nvPicPr>
        <p:blipFill>
          <a:blip r:embed="rId3">
            <a:alphaModFix/>
          </a:blip>
          <a:stretch>
            <a:fillRect/>
          </a:stretch>
        </p:blipFill>
        <p:spPr>
          <a:xfrm>
            <a:off x="2726348" y="0"/>
            <a:ext cx="6739303" cy="6857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39f1a84715_0_1259"/>
          <p:cNvSpPr txBox="1"/>
          <p:nvPr/>
        </p:nvSpPr>
        <p:spPr>
          <a:xfrm>
            <a:off x="6151125" y="1674200"/>
            <a:ext cx="565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p:txBody>
      </p:sp>
      <p:sp>
        <p:nvSpPr>
          <p:cNvPr id="238" name="Google Shape;238;g239f1a84715_0_1259"/>
          <p:cNvSpPr txBox="1"/>
          <p:nvPr/>
        </p:nvSpPr>
        <p:spPr>
          <a:xfrm>
            <a:off x="5010175" y="1674200"/>
            <a:ext cx="69075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a:ea typeface="Open Sans"/>
                <a:cs typeface="Open Sans"/>
                <a:sym typeface="Open Sans"/>
              </a:rPr>
              <a:t>Dr. Laurie Curtis, Program Manager</a:t>
            </a:r>
            <a:endParaRPr sz="18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a:ea typeface="Open Sans"/>
                <a:cs typeface="Open Sans"/>
                <a:sym typeface="Open Sans"/>
              </a:rPr>
              <a:t>Early Literacy/ Dyslexia Team (CSAS)</a:t>
            </a:r>
            <a:endParaRPr sz="1800" b="1" i="0" u="none" strike="noStrike" cap="none">
              <a:solidFill>
                <a:srgbClr val="000000"/>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Light"/>
              <a:ea typeface="Open Sans Light"/>
              <a:cs typeface="Open Sans Light"/>
              <a:sym typeface="Open Sans Light"/>
            </a:endParaRPr>
          </a:p>
        </p:txBody>
      </p:sp>
      <p:sp>
        <p:nvSpPr>
          <p:cNvPr id="239" name="Google Shape;239;g239f1a84715_0_1259"/>
          <p:cNvSpPr txBox="1"/>
          <p:nvPr/>
        </p:nvSpPr>
        <p:spPr>
          <a:xfrm>
            <a:off x="6969475" y="2418275"/>
            <a:ext cx="4948200" cy="363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B.A Degree in Elementary Education</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University of Northern Colorado</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MS Degree in Elementary Education/ Reading</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State University of New York</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PhD in Curriculum &amp; Instruction</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Kansas State University</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Elementary Teacher (15 years)</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Kansas State University Faculty/ Literacy Methods</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Director, Reading Specialist Program (MS/ PHD) (14 years)</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International Literacy Consultant, Ethiopia Reads</a:t>
            </a: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KSDE, December 2022- Present</a:t>
            </a:r>
            <a:endParaRPr sz="1400" b="0" i="0" u="none" strike="noStrike" cap="none">
              <a:solidFill>
                <a:srgbClr val="000000"/>
              </a:solidFill>
              <a:latin typeface="Open Sans Light"/>
              <a:ea typeface="Open Sans Light"/>
              <a:cs typeface="Open Sans Light"/>
              <a:sym typeface="Open Sans Light"/>
            </a:endParaRPr>
          </a:p>
        </p:txBody>
      </p:sp>
      <p:pic>
        <p:nvPicPr>
          <p:cNvPr id="240" name="Google Shape;240;g239f1a84715_0_1259"/>
          <p:cNvPicPr preferRelativeResize="0"/>
          <p:nvPr/>
        </p:nvPicPr>
        <p:blipFill rotWithShape="1">
          <a:blip r:embed="rId3">
            <a:alphaModFix/>
          </a:blip>
          <a:srcRect/>
          <a:stretch/>
        </p:blipFill>
        <p:spPr>
          <a:xfrm>
            <a:off x="161202" y="85400"/>
            <a:ext cx="3842399" cy="2881799"/>
          </a:xfrm>
          <a:prstGeom prst="rect">
            <a:avLst/>
          </a:prstGeom>
          <a:noFill/>
          <a:ln>
            <a:noFill/>
          </a:ln>
        </p:spPr>
      </p:pic>
      <p:pic>
        <p:nvPicPr>
          <p:cNvPr id="241" name="Google Shape;241;g239f1a84715_0_1259"/>
          <p:cNvPicPr preferRelativeResize="0"/>
          <p:nvPr/>
        </p:nvPicPr>
        <p:blipFill rotWithShape="1">
          <a:blip r:embed="rId4">
            <a:alphaModFix/>
          </a:blip>
          <a:srcRect/>
          <a:stretch/>
        </p:blipFill>
        <p:spPr>
          <a:xfrm>
            <a:off x="1358200" y="2604600"/>
            <a:ext cx="4965606" cy="35860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g239f1a84715_0_14"/>
          <p:cNvPicPr preferRelativeResize="0"/>
          <p:nvPr/>
        </p:nvPicPr>
        <p:blipFill>
          <a:blip r:embed="rId3">
            <a:alphaModFix/>
          </a:blip>
          <a:stretch>
            <a:fillRect/>
          </a:stretch>
        </p:blipFill>
        <p:spPr>
          <a:xfrm>
            <a:off x="675975" y="152400"/>
            <a:ext cx="10618824" cy="65532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1e3cbaf7e9_0_59"/>
          <p:cNvSpPr txBox="1">
            <a:spLocks noGrp="1"/>
          </p:cNvSpPr>
          <p:nvPr>
            <p:ph type="body" idx="1"/>
          </p:nvPr>
        </p:nvSpPr>
        <p:spPr>
          <a:xfrm>
            <a:off x="838200" y="1351925"/>
            <a:ext cx="10515600" cy="5257800"/>
          </a:xfrm>
          <a:prstGeom prst="rect">
            <a:avLst/>
          </a:prstGeom>
          <a:noFill/>
          <a:ln>
            <a:noFill/>
          </a:ln>
        </p:spPr>
        <p:txBody>
          <a:bodyPr spcFirstLastPara="1" wrap="square" lIns="91425" tIns="45700" rIns="91425" bIns="45700" anchor="t" anchorCtr="0">
            <a:normAutofit fontScale="77500" lnSpcReduction="20000"/>
          </a:bodyPr>
          <a:lstStyle/>
          <a:p>
            <a:pPr marL="457200" lvl="0" indent="-317182" algn="l" rtl="0">
              <a:lnSpc>
                <a:spcPct val="90000"/>
              </a:lnSpc>
              <a:spcBef>
                <a:spcPts val="1000"/>
              </a:spcBef>
              <a:spcAft>
                <a:spcPts val="0"/>
              </a:spcAft>
              <a:buSzPct val="64285"/>
              <a:buChar char="•"/>
            </a:pPr>
            <a:r>
              <a:rPr lang="en-US"/>
              <a:t>State clear objectives</a:t>
            </a:r>
            <a:endParaRPr/>
          </a:p>
          <a:p>
            <a:pPr marL="457200" lvl="0" indent="0" algn="l" rtl="0">
              <a:lnSpc>
                <a:spcPct val="100000"/>
              </a:lnSpc>
              <a:spcBef>
                <a:spcPts val="1000"/>
              </a:spcBef>
              <a:spcAft>
                <a:spcPts val="0"/>
              </a:spcAft>
              <a:buSzPct val="64285"/>
              <a:buNone/>
            </a:pPr>
            <a:endParaRPr/>
          </a:p>
          <a:p>
            <a:pPr marL="457200" lvl="0" indent="-317182" algn="l" rtl="0">
              <a:lnSpc>
                <a:spcPct val="100000"/>
              </a:lnSpc>
              <a:spcBef>
                <a:spcPts val="1000"/>
              </a:spcBef>
              <a:spcAft>
                <a:spcPts val="0"/>
              </a:spcAft>
              <a:buSzPct val="64285"/>
              <a:buChar char="•"/>
            </a:pPr>
            <a:r>
              <a:rPr lang="en-US"/>
              <a:t>Explicit and systematic instruction- there should be NO question what they are learning and why it is important</a:t>
            </a:r>
            <a:endParaRPr/>
          </a:p>
          <a:p>
            <a:pPr marL="457200" lvl="0" indent="0" algn="l" rtl="0">
              <a:lnSpc>
                <a:spcPct val="100000"/>
              </a:lnSpc>
              <a:spcBef>
                <a:spcPts val="1000"/>
              </a:spcBef>
              <a:spcAft>
                <a:spcPts val="0"/>
              </a:spcAft>
              <a:buSzPct val="64285"/>
              <a:buNone/>
            </a:pPr>
            <a:endParaRPr/>
          </a:p>
          <a:p>
            <a:pPr marL="457200" lvl="0" indent="-317182" algn="l" rtl="0">
              <a:lnSpc>
                <a:spcPct val="100000"/>
              </a:lnSpc>
              <a:spcBef>
                <a:spcPts val="1000"/>
              </a:spcBef>
              <a:spcAft>
                <a:spcPts val="0"/>
              </a:spcAft>
              <a:buSzPct val="64285"/>
              <a:buChar char="•"/>
            </a:pPr>
            <a:r>
              <a:rPr lang="en-US"/>
              <a:t>Teacher modeling, guided practice, independent practice- gradual release of responsibility</a:t>
            </a:r>
            <a:endParaRPr/>
          </a:p>
          <a:p>
            <a:pPr marL="457200" lvl="0" indent="0" algn="l" rtl="0">
              <a:lnSpc>
                <a:spcPct val="100000"/>
              </a:lnSpc>
              <a:spcBef>
                <a:spcPts val="1000"/>
              </a:spcBef>
              <a:spcAft>
                <a:spcPts val="0"/>
              </a:spcAft>
              <a:buNone/>
            </a:pPr>
            <a:endParaRPr/>
          </a:p>
          <a:p>
            <a:pPr marL="457200" lvl="0" indent="-317182" algn="l" rtl="0">
              <a:lnSpc>
                <a:spcPct val="100000"/>
              </a:lnSpc>
              <a:spcBef>
                <a:spcPts val="1000"/>
              </a:spcBef>
              <a:spcAft>
                <a:spcPts val="0"/>
              </a:spcAft>
              <a:buSzPct val="64285"/>
              <a:buChar char="•"/>
            </a:pPr>
            <a:r>
              <a:rPr lang="en-US"/>
              <a:t>Use multiple ways of representing language</a:t>
            </a:r>
            <a:endParaRPr/>
          </a:p>
          <a:p>
            <a:pPr marL="457200" lvl="0" indent="0" algn="l" rtl="0">
              <a:lnSpc>
                <a:spcPct val="90000"/>
              </a:lnSpc>
              <a:spcBef>
                <a:spcPts val="1000"/>
              </a:spcBef>
              <a:spcAft>
                <a:spcPts val="0"/>
              </a:spcAft>
              <a:buSzPct val="64285"/>
              <a:buNone/>
            </a:pPr>
            <a:endParaRPr/>
          </a:p>
          <a:p>
            <a:pPr marL="457200" lvl="0" indent="-317182" algn="l" rtl="0">
              <a:lnSpc>
                <a:spcPct val="90000"/>
              </a:lnSpc>
              <a:spcBef>
                <a:spcPts val="1000"/>
              </a:spcBef>
              <a:spcAft>
                <a:spcPts val="0"/>
              </a:spcAft>
              <a:buSzPct val="64285"/>
              <a:buChar char="•"/>
            </a:pPr>
            <a:r>
              <a:rPr lang="en-US"/>
              <a:t>Spaced review</a:t>
            </a:r>
            <a:endParaRPr/>
          </a:p>
          <a:p>
            <a:pPr marL="457200" lvl="0" indent="0" algn="l" rtl="0">
              <a:lnSpc>
                <a:spcPct val="90000"/>
              </a:lnSpc>
              <a:spcBef>
                <a:spcPts val="1000"/>
              </a:spcBef>
              <a:spcAft>
                <a:spcPts val="0"/>
              </a:spcAft>
              <a:buSzPct val="64285"/>
              <a:buNone/>
            </a:pPr>
            <a:endParaRPr/>
          </a:p>
          <a:p>
            <a:pPr marL="457200" lvl="0" indent="-317182" algn="l" rtl="0">
              <a:lnSpc>
                <a:spcPct val="90000"/>
              </a:lnSpc>
              <a:spcBef>
                <a:spcPts val="1000"/>
              </a:spcBef>
              <a:spcAft>
                <a:spcPts val="0"/>
              </a:spcAft>
              <a:buSzPct val="64285"/>
              <a:buChar char="•"/>
            </a:pPr>
            <a:r>
              <a:rPr lang="en-US"/>
              <a:t>Lesson closure</a:t>
            </a:r>
            <a:endParaRPr/>
          </a:p>
          <a:p>
            <a:pPr marL="0" lvl="0" indent="0" algn="l" rtl="0">
              <a:lnSpc>
                <a:spcPct val="90000"/>
              </a:lnSpc>
              <a:spcBef>
                <a:spcPts val="1000"/>
              </a:spcBef>
              <a:spcAft>
                <a:spcPts val="0"/>
              </a:spcAft>
              <a:buSzPct val="64285"/>
              <a:buNone/>
            </a:pPr>
            <a:endParaRPr/>
          </a:p>
        </p:txBody>
      </p:sp>
      <p:sp>
        <p:nvSpPr>
          <p:cNvPr id="374" name="Google Shape;374;g11e3cbaf7e9_0_59"/>
          <p:cNvSpPr txBox="1">
            <a:spLocks noGrp="1"/>
          </p:cNvSpPr>
          <p:nvPr>
            <p:ph type="title"/>
          </p:nvPr>
        </p:nvSpPr>
        <p:spPr>
          <a:xfrm>
            <a:off x="838200" y="2920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Helpful hints for lesson planning?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1d7b734408_1_1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2800">
                <a:latin typeface="Open Sans Light"/>
                <a:ea typeface="Open Sans Light"/>
                <a:cs typeface="Open Sans Light"/>
                <a:sym typeface="Open Sans Light"/>
              </a:rPr>
              <a:t>Who is doing the thinking when you “assign” a graphic organizer? How can you teach, rather than just give instructions?</a:t>
            </a:r>
            <a:r>
              <a:rPr lang="en-US" sz="2800" b="1">
                <a:latin typeface="Open Sans"/>
                <a:ea typeface="Open Sans"/>
                <a:cs typeface="Open Sans"/>
                <a:sym typeface="Open Sans"/>
              </a:rPr>
              <a:t> </a:t>
            </a:r>
            <a:endParaRPr b="1">
              <a:latin typeface="Open Sans"/>
              <a:ea typeface="Open Sans"/>
              <a:cs typeface="Open Sans"/>
              <a:sym typeface="Open Sans"/>
            </a:endParaRPr>
          </a:p>
        </p:txBody>
      </p:sp>
      <p:pic>
        <p:nvPicPr>
          <p:cNvPr id="381" name="Google Shape;381;g11d7b734408_1_100"/>
          <p:cNvPicPr preferRelativeResize="0"/>
          <p:nvPr/>
        </p:nvPicPr>
        <p:blipFill rotWithShape="1">
          <a:blip r:embed="rId3">
            <a:alphaModFix/>
          </a:blip>
          <a:srcRect/>
          <a:stretch/>
        </p:blipFill>
        <p:spPr>
          <a:xfrm>
            <a:off x="4569400" y="1895925"/>
            <a:ext cx="3053200" cy="3282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39f1a84715_0_487"/>
          <p:cNvSpPr txBox="1">
            <a:spLocks noGrp="1"/>
          </p:cNvSpPr>
          <p:nvPr>
            <p:ph type="body" idx="1"/>
          </p:nvPr>
        </p:nvSpPr>
        <p:spPr>
          <a:xfrm>
            <a:off x="838200" y="521025"/>
            <a:ext cx="10515600" cy="5656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SzPct val="108107"/>
              <a:buNone/>
            </a:pPr>
            <a:endParaRPr sz="18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108107"/>
              <a:buNone/>
            </a:pPr>
            <a:endParaRPr sz="18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81080"/>
              <a:buNone/>
            </a:pPr>
            <a:r>
              <a:rPr lang="en-US" sz="2400">
                <a:solidFill>
                  <a:srgbClr val="000000"/>
                </a:solidFill>
                <a:latin typeface="Open Sans"/>
                <a:ea typeface="Open Sans"/>
                <a:cs typeface="Open Sans"/>
                <a:sym typeface="Open Sans"/>
              </a:rPr>
              <a:t>A moth has two sets of wings. It folds the wings down over its body like a roof when it rests. The moth has feathery antennae and spins a fuzzy cocoon. It has a gray or white color and usually flies at night. The moth goes through four stages of development: egg, caterpillar, pupa, and adult.</a:t>
            </a:r>
            <a:endParaRPr sz="24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81080"/>
              <a:buNone/>
            </a:pPr>
            <a:r>
              <a:rPr lang="en-US" sz="2400">
                <a:solidFill>
                  <a:srgbClr val="000000"/>
                </a:solidFill>
                <a:latin typeface="Open Sans"/>
                <a:ea typeface="Open Sans"/>
                <a:cs typeface="Open Sans"/>
                <a:sym typeface="Open Sans"/>
              </a:rPr>
              <a:t>    </a:t>
            </a:r>
            <a:endParaRPr sz="24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81080"/>
              <a:buNone/>
            </a:pPr>
            <a:endParaRPr sz="24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81080"/>
              <a:buNone/>
            </a:pPr>
            <a:endParaRPr sz="24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81080"/>
              <a:buNone/>
            </a:pPr>
            <a:r>
              <a:rPr lang="en-US" sz="2400">
                <a:solidFill>
                  <a:srgbClr val="000000"/>
                </a:solidFill>
                <a:latin typeface="Open Sans"/>
                <a:ea typeface="Open Sans"/>
                <a:cs typeface="Open Sans"/>
                <a:sym typeface="Open Sans"/>
              </a:rPr>
              <a:t>A butterfly goes through four stages of development (egg, caterpillar, pupa, and adult) and has two sets of wings. Its antennae are long and thick with knobs at the ends. When a butterfly rests, its wings are straight up like outstretched hands. A butterfly is brightly colored and flies during the day.</a:t>
            </a:r>
            <a:endParaRPr sz="24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ct val="81080"/>
              <a:buNone/>
            </a:pPr>
            <a:r>
              <a:rPr lang="en-US" sz="2400">
                <a:solidFill>
                  <a:srgbClr val="000000"/>
                </a:solidFill>
                <a:latin typeface="Open Sans"/>
                <a:ea typeface="Open Sans"/>
                <a:cs typeface="Open Sans"/>
                <a:sym typeface="Open Sans"/>
              </a:rPr>
              <a:t>     (Kiewra &amp; DuBois, 1998)</a:t>
            </a:r>
            <a:endParaRPr sz="2400">
              <a:solidFill>
                <a:srgbClr val="000000"/>
              </a:solidFill>
              <a:latin typeface="Open Sans"/>
              <a:ea typeface="Open Sans"/>
              <a:cs typeface="Open Sans"/>
              <a:sym typeface="Open Sans"/>
            </a:endParaRPr>
          </a:p>
          <a:p>
            <a:pPr marL="0" lvl="0" indent="0" algn="l" rtl="0">
              <a:lnSpc>
                <a:spcPct val="90000"/>
              </a:lnSpc>
              <a:spcBef>
                <a:spcPts val="1000"/>
              </a:spcBef>
              <a:spcAft>
                <a:spcPts val="0"/>
              </a:spcAft>
              <a:buSzPct val="108107"/>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39f1a84715_0_1383"/>
          <p:cNvSpPr txBox="1">
            <a:spLocks noGrp="1"/>
          </p:cNvSpPr>
          <p:nvPr>
            <p:ph type="title"/>
          </p:nvPr>
        </p:nvSpPr>
        <p:spPr>
          <a:xfrm>
            <a:off x="1893456" y="423334"/>
            <a:ext cx="8340300" cy="2713200"/>
          </a:xfrm>
          <a:prstGeom prst="rect">
            <a:avLst/>
          </a:prstGeom>
          <a:noFill/>
          <a:ln>
            <a:noFill/>
          </a:ln>
        </p:spPr>
        <p:txBody>
          <a:bodyPr spcFirstLastPara="1" wrap="square" lIns="91425" tIns="45700" rIns="457200" bIns="45700" anchor="b" anchorCtr="0">
            <a:normAutofit/>
          </a:bodyPr>
          <a:lstStyle/>
          <a:p>
            <a:pPr marL="0" lvl="0" indent="0" algn="l" rtl="0">
              <a:lnSpc>
                <a:spcPct val="100000"/>
              </a:lnSpc>
              <a:spcBef>
                <a:spcPts val="0"/>
              </a:spcBef>
              <a:spcAft>
                <a:spcPts val="0"/>
              </a:spcAft>
              <a:buClr>
                <a:schemeClr val="dk1"/>
              </a:buClr>
              <a:buSzPts val="6000"/>
              <a:buFont typeface="Open Sans SemiBold"/>
              <a:buNone/>
            </a:pPr>
            <a:r>
              <a:rPr lang="en-US"/>
              <a:t>KSDE Requirements and Expectations</a:t>
            </a:r>
            <a:endParaRPr/>
          </a:p>
        </p:txBody>
      </p:sp>
      <p:sp>
        <p:nvSpPr>
          <p:cNvPr id="393" name="Google Shape;393;g239f1a84715_0_1383"/>
          <p:cNvSpPr txBox="1">
            <a:spLocks noGrp="1"/>
          </p:cNvSpPr>
          <p:nvPr>
            <p:ph type="body" idx="1"/>
          </p:nvPr>
        </p:nvSpPr>
        <p:spPr>
          <a:xfrm>
            <a:off x="1893456" y="3246268"/>
            <a:ext cx="8340300" cy="942600"/>
          </a:xfrm>
          <a:prstGeom prst="rect">
            <a:avLst/>
          </a:prstGeom>
          <a:noFill/>
          <a:ln>
            <a:noFill/>
          </a:ln>
        </p:spPr>
        <p:txBody>
          <a:bodyPr spcFirstLastPara="1" wrap="square" lIns="91425" tIns="182875" rIns="457200" bIns="182875" anchor="t" anchorCtr="0">
            <a:normAutofit/>
          </a:bodyPr>
          <a:lstStyle/>
          <a:p>
            <a:pPr marL="0" lvl="0" indent="0" algn="l" rtl="0">
              <a:lnSpc>
                <a:spcPct val="100000"/>
              </a:lnSpc>
              <a:spcBef>
                <a:spcPts val="0"/>
              </a:spcBef>
              <a:spcAft>
                <a:spcPts val="0"/>
              </a:spcAft>
              <a:buSzPts val="2400"/>
              <a:buNone/>
            </a:pPr>
            <a:r>
              <a:rPr lang="en-US" b="1"/>
              <a:t>Screening, Professional Learning, Reporting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39f1a84715_0_1065"/>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Open Sans SemiBold"/>
              <a:buNone/>
            </a:pPr>
            <a:r>
              <a:rPr lang="en-US"/>
              <a:t>PK-12 Systems Currently</a:t>
            </a:r>
            <a:endParaRPr/>
          </a:p>
        </p:txBody>
      </p:sp>
      <p:sp>
        <p:nvSpPr>
          <p:cNvPr id="400" name="Google Shape;400;g239f1a84715_0_1065"/>
          <p:cNvSpPr txBox="1">
            <a:spLocks noGrp="1"/>
          </p:cNvSpPr>
          <p:nvPr>
            <p:ph type="body" idx="1"/>
          </p:nvPr>
        </p:nvSpPr>
        <p:spPr>
          <a:xfrm>
            <a:off x="836612" y="1514476"/>
            <a:ext cx="5157900" cy="530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Training</a:t>
            </a:r>
            <a:endParaRPr/>
          </a:p>
        </p:txBody>
      </p:sp>
      <p:sp>
        <p:nvSpPr>
          <p:cNvPr id="401" name="Google Shape;401;g239f1a84715_0_1065"/>
          <p:cNvSpPr txBox="1">
            <a:spLocks noGrp="1"/>
          </p:cNvSpPr>
          <p:nvPr>
            <p:ph type="body" idx="2"/>
          </p:nvPr>
        </p:nvSpPr>
        <p:spPr>
          <a:xfrm>
            <a:off x="836611" y="2045172"/>
            <a:ext cx="5157900" cy="444780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2000"/>
              <a:buChar char="•"/>
            </a:pPr>
            <a:r>
              <a:rPr lang="en-US" sz="2000"/>
              <a:t>Assure that teachers new to the profession complete the required KSDE Dyslexia modules. These are under revision for completion by January, 2024: K-6/ Administrators &amp; Middle-Secondary/ Administrators</a:t>
            </a:r>
            <a:endParaRPr sz="2000"/>
          </a:p>
          <a:p>
            <a:pPr marL="228600" lvl="0" indent="-228600" algn="l" rtl="0">
              <a:lnSpc>
                <a:spcPct val="120000"/>
              </a:lnSpc>
              <a:spcBef>
                <a:spcPts val="1200"/>
              </a:spcBef>
              <a:spcAft>
                <a:spcPts val="0"/>
              </a:spcAft>
              <a:buSzPts val="2000"/>
              <a:buChar char="•"/>
            </a:pPr>
            <a:r>
              <a:rPr lang="en-US" sz="2000"/>
              <a:t>All systems provide annual training in structured literacy.  </a:t>
            </a:r>
            <a:endParaRPr/>
          </a:p>
        </p:txBody>
      </p:sp>
      <p:sp>
        <p:nvSpPr>
          <p:cNvPr id="402" name="Google Shape;402;g239f1a84715_0_1065"/>
          <p:cNvSpPr txBox="1">
            <a:spLocks noGrp="1"/>
          </p:cNvSpPr>
          <p:nvPr>
            <p:ph type="body" idx="3"/>
          </p:nvPr>
        </p:nvSpPr>
        <p:spPr>
          <a:xfrm>
            <a:off x="6169024" y="1514476"/>
            <a:ext cx="5183100" cy="530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KESA Expectations</a:t>
            </a:r>
            <a:endParaRPr/>
          </a:p>
        </p:txBody>
      </p:sp>
      <p:sp>
        <p:nvSpPr>
          <p:cNvPr id="403" name="Google Shape;403;g239f1a84715_0_1065"/>
          <p:cNvSpPr txBox="1">
            <a:spLocks noGrp="1"/>
          </p:cNvSpPr>
          <p:nvPr>
            <p:ph type="body" idx="4"/>
          </p:nvPr>
        </p:nvSpPr>
        <p:spPr>
          <a:xfrm>
            <a:off x="6172200" y="2045172"/>
            <a:ext cx="5183100" cy="429390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SzPct val="100000"/>
              <a:buChar char="•"/>
            </a:pPr>
            <a:r>
              <a:rPr lang="en-US" sz="2900"/>
              <a:t>Use structured literacy as a model of instruction</a:t>
            </a:r>
            <a:endParaRPr/>
          </a:p>
          <a:p>
            <a:pPr marL="0" lvl="0" indent="0" algn="l" rtl="0">
              <a:lnSpc>
                <a:spcPct val="120000"/>
              </a:lnSpc>
              <a:spcBef>
                <a:spcPts val="1200"/>
              </a:spcBef>
              <a:spcAft>
                <a:spcPts val="0"/>
              </a:spcAft>
              <a:buSzPct val="100000"/>
              <a:buNone/>
            </a:pPr>
            <a:endParaRPr sz="2900"/>
          </a:p>
          <a:p>
            <a:pPr marL="228600" lvl="0" indent="-228600" algn="l" rtl="0">
              <a:lnSpc>
                <a:spcPct val="120000"/>
              </a:lnSpc>
              <a:spcBef>
                <a:spcPts val="1200"/>
              </a:spcBef>
              <a:spcAft>
                <a:spcPts val="0"/>
              </a:spcAft>
              <a:buSzPct val="100000"/>
              <a:buChar char="•"/>
            </a:pPr>
            <a:r>
              <a:rPr lang="en-US" sz="2900"/>
              <a:t>Have MTSS to provide strong Tier 1 and tier 2 and 3 interventions- data-driven</a:t>
            </a:r>
            <a:endParaRPr/>
          </a:p>
          <a:p>
            <a:pPr marL="0" lvl="0" indent="0" algn="l" rtl="0">
              <a:lnSpc>
                <a:spcPct val="120000"/>
              </a:lnSpc>
              <a:spcBef>
                <a:spcPts val="1200"/>
              </a:spcBef>
              <a:spcAft>
                <a:spcPts val="0"/>
              </a:spcAft>
              <a:buSzPct val="100000"/>
              <a:buNone/>
            </a:pPr>
            <a:endParaRPr sz="2900"/>
          </a:p>
          <a:p>
            <a:pPr marL="228600" lvl="0" indent="-228600" algn="l" rtl="0">
              <a:lnSpc>
                <a:spcPct val="120000"/>
              </a:lnSpc>
              <a:spcBef>
                <a:spcPts val="1200"/>
              </a:spcBef>
              <a:spcAft>
                <a:spcPts val="0"/>
              </a:spcAft>
              <a:buSzPct val="100000"/>
              <a:buChar char="•"/>
            </a:pPr>
            <a:r>
              <a:rPr lang="en-US" sz="2900"/>
              <a:t>Following the Dyslexia Handbook- Screen as directed by the State Board of Education as recommended by the Legislative Task Force on Dyslexia</a:t>
            </a:r>
            <a:endParaRPr/>
          </a:p>
          <a:p>
            <a:pPr marL="0" lvl="0" indent="0" algn="l" rtl="0">
              <a:lnSpc>
                <a:spcPct val="100000"/>
              </a:lnSpc>
              <a:spcBef>
                <a:spcPts val="1200"/>
              </a:spcBef>
              <a:spcAft>
                <a:spcPts val="0"/>
              </a:spcAft>
              <a:buSzPct val="100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39f1a84715_0_1074"/>
          <p:cNvSpPr txBox="1">
            <a:spLocks noGrp="1"/>
          </p:cNvSpPr>
          <p:nvPr>
            <p:ph type="body" idx="1"/>
          </p:nvPr>
        </p:nvSpPr>
        <p:spPr>
          <a:xfrm>
            <a:off x="436099" y="1083212"/>
            <a:ext cx="11493300" cy="5093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800"/>
              <a:buChar char="•"/>
            </a:pPr>
            <a:r>
              <a:rPr lang="en-US"/>
              <a:t>3</a:t>
            </a:r>
            <a:r>
              <a:rPr lang="en-US" baseline="30000"/>
              <a:t>rd</a:t>
            </a:r>
            <a:r>
              <a:rPr lang="en-US"/>
              <a:t> grade marks a pivotal time at which students must attain basic literacy proficiency</a:t>
            </a:r>
            <a:endParaRPr/>
          </a:p>
          <a:p>
            <a:pPr marL="228600" lvl="0" indent="-228600" algn="l" rtl="0">
              <a:lnSpc>
                <a:spcPct val="100000"/>
              </a:lnSpc>
              <a:spcBef>
                <a:spcPts val="1200"/>
              </a:spcBef>
              <a:spcAft>
                <a:spcPts val="0"/>
              </a:spcAft>
              <a:buSzPts val="2800"/>
              <a:buChar char="•"/>
            </a:pPr>
            <a:r>
              <a:rPr lang="en-US">
                <a:solidFill>
                  <a:srgbClr val="0070C0"/>
                </a:solidFill>
              </a:rPr>
              <a:t>Our approach is based on the Science of Reading</a:t>
            </a:r>
            <a:endParaRPr/>
          </a:p>
          <a:p>
            <a:pPr marL="228600" lvl="0" indent="-228600" algn="l" rtl="0">
              <a:lnSpc>
                <a:spcPct val="100000"/>
              </a:lnSpc>
              <a:spcBef>
                <a:spcPts val="1200"/>
              </a:spcBef>
              <a:spcAft>
                <a:spcPts val="0"/>
              </a:spcAft>
              <a:buSzPts val="2800"/>
              <a:buChar char="•"/>
            </a:pPr>
            <a:r>
              <a:rPr lang="en-US"/>
              <a:t>Refers to the Kansas Dyslexia Handbook</a:t>
            </a:r>
            <a:endParaRPr/>
          </a:p>
          <a:p>
            <a:pPr marL="228600" lvl="0" indent="-228600" algn="l" rtl="0">
              <a:lnSpc>
                <a:spcPct val="100000"/>
              </a:lnSpc>
              <a:spcBef>
                <a:spcPts val="1200"/>
              </a:spcBef>
              <a:spcAft>
                <a:spcPts val="0"/>
              </a:spcAft>
              <a:buSzPts val="2800"/>
              <a:buChar char="•"/>
            </a:pPr>
            <a:r>
              <a:rPr lang="en-US">
                <a:solidFill>
                  <a:srgbClr val="0070C0"/>
                </a:solidFill>
              </a:rPr>
              <a:t>Instruction should be around “five components” of NRP</a:t>
            </a:r>
            <a:endParaRPr/>
          </a:p>
          <a:p>
            <a:pPr marL="228600" lvl="0" indent="-228600" algn="l" rtl="0">
              <a:lnSpc>
                <a:spcPct val="100000"/>
              </a:lnSpc>
              <a:spcBef>
                <a:spcPts val="1200"/>
              </a:spcBef>
              <a:spcAft>
                <a:spcPts val="0"/>
              </a:spcAft>
              <a:buSzPts val="2800"/>
              <a:buChar char="•"/>
            </a:pPr>
            <a:r>
              <a:rPr lang="en-US"/>
              <a:t>Literacy measured by state assessments, screeners/ assessments</a:t>
            </a:r>
            <a:endParaRPr/>
          </a:p>
          <a:p>
            <a:pPr marL="228600" lvl="0" indent="-228600" algn="l" rtl="0">
              <a:lnSpc>
                <a:spcPct val="100000"/>
              </a:lnSpc>
              <a:spcBef>
                <a:spcPts val="1200"/>
              </a:spcBef>
              <a:spcAft>
                <a:spcPts val="0"/>
              </a:spcAft>
              <a:buSzPts val="2800"/>
              <a:buChar char="•"/>
            </a:pPr>
            <a:r>
              <a:rPr lang="en-US">
                <a:solidFill>
                  <a:srgbClr val="0070C0"/>
                </a:solidFill>
              </a:rPr>
              <a:t>Tiered interventions match literacy needs</a:t>
            </a:r>
            <a:endParaRPr/>
          </a:p>
          <a:p>
            <a:pPr marL="228600" lvl="0" indent="-228600" algn="l" rtl="0">
              <a:lnSpc>
                <a:spcPct val="100000"/>
              </a:lnSpc>
              <a:spcBef>
                <a:spcPts val="1200"/>
              </a:spcBef>
              <a:spcAft>
                <a:spcPts val="0"/>
              </a:spcAft>
              <a:buSzPts val="2800"/>
              <a:buChar char="•"/>
            </a:pPr>
            <a:r>
              <a:rPr lang="en-US"/>
              <a:t>Additional contact hours provided students as needed</a:t>
            </a:r>
            <a:endParaRPr/>
          </a:p>
          <a:p>
            <a:pPr marL="228600" lvl="0" indent="-228600" algn="l" rtl="0">
              <a:lnSpc>
                <a:spcPct val="100000"/>
              </a:lnSpc>
              <a:spcBef>
                <a:spcPts val="1200"/>
              </a:spcBef>
              <a:spcAft>
                <a:spcPts val="0"/>
              </a:spcAft>
              <a:buSzPts val="2800"/>
              <a:buChar char="•"/>
            </a:pPr>
            <a:r>
              <a:rPr lang="en-US">
                <a:solidFill>
                  <a:srgbClr val="0070C0"/>
                </a:solidFill>
              </a:rPr>
              <a:t>Parents are informed of the: legislation, assessments, interventions and how things are monitored for effectiveness</a:t>
            </a:r>
            <a:endParaRPr/>
          </a:p>
        </p:txBody>
      </p:sp>
      <p:sp>
        <p:nvSpPr>
          <p:cNvPr id="410" name="Google Shape;410;g239f1a84715_0_1074"/>
          <p:cNvSpPr txBox="1">
            <a:spLocks noGrp="1"/>
          </p:cNvSpPr>
          <p:nvPr>
            <p:ph type="title"/>
          </p:nvPr>
        </p:nvSpPr>
        <p:spPr>
          <a:xfrm>
            <a:off x="838200" y="365125"/>
            <a:ext cx="10515600" cy="71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Open Sans SemiBold"/>
              <a:buNone/>
            </a:pPr>
            <a:r>
              <a:rPr lang="en-US"/>
              <a:t>Every Child Can Read Act (July 1, 2023)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39f1a84715_0_1085"/>
          <p:cNvSpPr txBox="1">
            <a:spLocks noGrp="1"/>
          </p:cNvSpPr>
          <p:nvPr>
            <p:ph type="body" idx="1"/>
          </p:nvPr>
        </p:nvSpPr>
        <p:spPr>
          <a:xfrm>
            <a:off x="838200" y="1347190"/>
            <a:ext cx="10515600" cy="4829700"/>
          </a:xfrm>
          <a:prstGeom prst="rect">
            <a:avLst/>
          </a:prstGeom>
          <a:noFill/>
          <a:ln>
            <a:noFill/>
          </a:ln>
        </p:spPr>
        <p:txBody>
          <a:bodyPr spcFirstLastPara="1" wrap="square" lIns="91425" tIns="45700" rIns="91425" bIns="45700" anchor="t" anchorCtr="0">
            <a:normAutofit fontScale="62500" lnSpcReduction="20000"/>
          </a:bodyPr>
          <a:lstStyle/>
          <a:p>
            <a:pPr marL="228600" lvl="0" indent="-188595" algn="l" rtl="0">
              <a:lnSpc>
                <a:spcPct val="100000"/>
              </a:lnSpc>
              <a:spcBef>
                <a:spcPts val="0"/>
              </a:spcBef>
              <a:spcAft>
                <a:spcPts val="0"/>
              </a:spcAft>
              <a:buSzPct val="100000"/>
              <a:buChar char="•"/>
            </a:pPr>
            <a:r>
              <a:rPr lang="en-US">
                <a:latin typeface="Open Sans Light"/>
                <a:ea typeface="Open Sans Light"/>
                <a:cs typeface="Open Sans Light"/>
                <a:sym typeface="Open Sans Light"/>
              </a:rPr>
              <a:t>All K-8 students are screened 3 times per year</a:t>
            </a:r>
            <a:endParaRPr/>
          </a:p>
          <a:p>
            <a:pPr marL="685800" lvl="1" indent="-194309"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Valid, reliable, nationally normed screener</a:t>
            </a:r>
            <a:endParaRPr/>
          </a:p>
          <a:p>
            <a:pPr marL="685800" lvl="1" indent="-194309"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Allows for subtests: </a:t>
            </a:r>
            <a:endParaRPr/>
          </a:p>
          <a:p>
            <a:pPr marL="1143000" lvl="2" indent="-200025"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Letter naming fluency</a:t>
            </a:r>
            <a:endParaRPr/>
          </a:p>
          <a:p>
            <a:pPr marL="1143000" lvl="2" indent="-200025" algn="l" rtl="0">
              <a:lnSpc>
                <a:spcPct val="100000"/>
              </a:lnSpc>
              <a:spcBef>
                <a:spcPts val="1200"/>
              </a:spcBef>
              <a:spcAft>
                <a:spcPts val="0"/>
              </a:spcAft>
              <a:buClr>
                <a:srgbClr val="3570CF"/>
              </a:buClr>
              <a:buSzPct val="100000"/>
              <a:buChar char="•"/>
            </a:pPr>
            <a:r>
              <a:rPr lang="en-US">
                <a:latin typeface="Open Sans Light"/>
                <a:ea typeface="Open Sans Light"/>
                <a:cs typeface="Open Sans Light"/>
                <a:sym typeface="Open Sans Light"/>
              </a:rPr>
              <a:t>Letter/ sound fluency</a:t>
            </a:r>
            <a:endParaRPr/>
          </a:p>
          <a:p>
            <a:pPr marL="1143000" lvl="2" indent="-200025" algn="l" rtl="0">
              <a:lnSpc>
                <a:spcPct val="100000"/>
              </a:lnSpc>
              <a:spcBef>
                <a:spcPts val="1200"/>
              </a:spcBef>
              <a:spcAft>
                <a:spcPts val="0"/>
              </a:spcAft>
              <a:buClr>
                <a:srgbClr val="3570CF"/>
              </a:buClr>
              <a:buSzPct val="100000"/>
              <a:buChar char="•"/>
            </a:pPr>
            <a:r>
              <a:rPr lang="en-US">
                <a:latin typeface="Open Sans Light"/>
                <a:ea typeface="Open Sans Light"/>
                <a:cs typeface="Open Sans Light"/>
                <a:sym typeface="Open Sans Light"/>
              </a:rPr>
              <a:t>Phoneme segmentation fluency</a:t>
            </a:r>
            <a:endParaRPr/>
          </a:p>
          <a:p>
            <a:pPr marL="1143000" lvl="2" indent="-200025" algn="l" rtl="0">
              <a:lnSpc>
                <a:spcPct val="100000"/>
              </a:lnSpc>
              <a:spcBef>
                <a:spcPts val="1200"/>
              </a:spcBef>
              <a:spcAft>
                <a:spcPts val="0"/>
              </a:spcAft>
              <a:buClr>
                <a:srgbClr val="3570CF"/>
              </a:buClr>
              <a:buSzPct val="100000"/>
              <a:buChar char="•"/>
            </a:pPr>
            <a:r>
              <a:rPr lang="en-US">
                <a:latin typeface="Open Sans Light"/>
                <a:ea typeface="Open Sans Light"/>
                <a:cs typeface="Open Sans Light"/>
                <a:sym typeface="Open Sans Light"/>
              </a:rPr>
              <a:t>Nonsense word fluency</a:t>
            </a:r>
            <a:endParaRPr/>
          </a:p>
          <a:p>
            <a:pPr marL="1143000" lvl="2" indent="-200025" algn="l" rtl="0">
              <a:lnSpc>
                <a:spcPct val="100000"/>
              </a:lnSpc>
              <a:spcBef>
                <a:spcPts val="1200"/>
              </a:spcBef>
              <a:spcAft>
                <a:spcPts val="0"/>
              </a:spcAft>
              <a:buClr>
                <a:srgbClr val="3570CF"/>
              </a:buClr>
              <a:buSzPct val="100000"/>
              <a:buChar char="•"/>
            </a:pPr>
            <a:r>
              <a:rPr lang="en-US">
                <a:latin typeface="Open Sans Light"/>
                <a:ea typeface="Open Sans Light"/>
                <a:cs typeface="Open Sans Light"/>
                <a:sym typeface="Open Sans Light"/>
              </a:rPr>
              <a:t>Oral reading fluency</a:t>
            </a:r>
            <a:endParaRPr/>
          </a:p>
          <a:p>
            <a:pPr marL="1143000" lvl="2" indent="-200025" algn="l" rtl="0">
              <a:lnSpc>
                <a:spcPct val="100000"/>
              </a:lnSpc>
              <a:spcBef>
                <a:spcPts val="1200"/>
              </a:spcBef>
              <a:spcAft>
                <a:spcPts val="0"/>
              </a:spcAft>
              <a:buClr>
                <a:srgbClr val="3570CF"/>
              </a:buClr>
              <a:buSzPct val="100000"/>
              <a:buChar char="•"/>
            </a:pPr>
            <a:r>
              <a:rPr lang="en-US">
                <a:latin typeface="Open Sans Light"/>
                <a:ea typeface="Open Sans Light"/>
                <a:cs typeface="Open Sans Light"/>
                <a:sym typeface="Open Sans Light"/>
              </a:rPr>
              <a:t>Comprehension measure (6-8), followed by ORF if risk identified</a:t>
            </a:r>
            <a:endParaRPr/>
          </a:p>
          <a:p>
            <a:pPr marL="1143000" lvl="2" indent="-120650" algn="l" rtl="0">
              <a:lnSpc>
                <a:spcPct val="100000"/>
              </a:lnSpc>
              <a:spcBef>
                <a:spcPts val="1200"/>
              </a:spcBef>
              <a:spcAft>
                <a:spcPts val="0"/>
              </a:spcAft>
              <a:buClr>
                <a:srgbClr val="3570CF"/>
              </a:buClr>
              <a:buSzPct val="100000"/>
              <a:buNone/>
            </a:pPr>
            <a:endParaRPr/>
          </a:p>
          <a:p>
            <a:pPr marL="685800" lvl="1" indent="-194309" algn="l" rtl="0">
              <a:lnSpc>
                <a:spcPct val="100000"/>
              </a:lnSpc>
              <a:spcBef>
                <a:spcPts val="1200"/>
              </a:spcBef>
              <a:spcAft>
                <a:spcPts val="0"/>
              </a:spcAft>
              <a:buSzPct val="100000"/>
              <a:buChar char="•"/>
            </a:pPr>
            <a:r>
              <a:rPr lang="en-US">
                <a:highlight>
                  <a:srgbClr val="FFFF00"/>
                </a:highlight>
                <a:latin typeface="Open Sans Light"/>
                <a:ea typeface="Open Sans Light"/>
                <a:cs typeface="Open Sans Light"/>
                <a:sym typeface="Open Sans Light"/>
              </a:rPr>
              <a:t>Systems follow schedule recommendation from technical manual</a:t>
            </a:r>
            <a:endParaRPr>
              <a:highlight>
                <a:srgbClr val="FFFF00"/>
              </a:highlight>
            </a:endParaRPr>
          </a:p>
          <a:p>
            <a:pPr marL="685800" lvl="1" indent="-194309"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Approved screeners: Acadience, AimsWeb Plus, DIBELS, Early Reading/Star, EasyCBM, FastBridge, iReady- and KSDE Alternative Screener</a:t>
            </a:r>
            <a:endParaRPr/>
          </a:p>
          <a:p>
            <a:pPr marL="685800" lvl="1" indent="-99059" algn="l" rtl="0">
              <a:lnSpc>
                <a:spcPct val="100000"/>
              </a:lnSpc>
              <a:spcBef>
                <a:spcPts val="1200"/>
              </a:spcBef>
              <a:spcAft>
                <a:spcPts val="0"/>
              </a:spcAft>
              <a:buSzPct val="100000"/>
              <a:buNone/>
            </a:pPr>
            <a:endParaRPr/>
          </a:p>
          <a:p>
            <a:pPr marL="685800" lvl="1" indent="-99059" algn="l" rtl="0">
              <a:lnSpc>
                <a:spcPct val="100000"/>
              </a:lnSpc>
              <a:spcBef>
                <a:spcPts val="1200"/>
              </a:spcBef>
              <a:spcAft>
                <a:spcPts val="0"/>
              </a:spcAft>
              <a:buSzPct val="100000"/>
              <a:buNone/>
            </a:pPr>
            <a:endParaRPr/>
          </a:p>
        </p:txBody>
      </p:sp>
      <p:sp>
        <p:nvSpPr>
          <p:cNvPr id="416" name="Google Shape;416;g239f1a84715_0_10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Open Sans SemiBold"/>
              <a:buNone/>
            </a:pPr>
            <a:r>
              <a:rPr lang="en-US">
                <a:latin typeface="Open Sans SemiBold"/>
                <a:ea typeface="Open Sans SemiBold"/>
                <a:cs typeface="Open Sans SemiBold"/>
                <a:sym typeface="Open Sans SemiBold"/>
              </a:rPr>
              <a:t>K-8 Students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39f1a84715_0_1090"/>
          <p:cNvSpPr txBox="1">
            <a:spLocks noGrp="1"/>
          </p:cNvSpPr>
          <p:nvPr>
            <p:ph type="title"/>
          </p:nvPr>
        </p:nvSpPr>
        <p:spPr>
          <a:xfrm>
            <a:off x="838200" y="365125"/>
            <a:ext cx="10515600" cy="840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Open Sans SemiBold"/>
              <a:buNone/>
            </a:pPr>
            <a:r>
              <a:rPr lang="en-US">
                <a:latin typeface="Open Sans SemiBold"/>
                <a:ea typeface="Open Sans SemiBold"/>
                <a:cs typeface="Open Sans SemiBold"/>
                <a:sym typeface="Open Sans SemiBold"/>
              </a:rPr>
              <a:t>Required Reporting on KIDS: K-8</a:t>
            </a:r>
            <a:endParaRPr/>
          </a:p>
        </p:txBody>
      </p:sp>
      <p:sp>
        <p:nvSpPr>
          <p:cNvPr id="422" name="Google Shape;422;g239f1a84715_0_1090"/>
          <p:cNvSpPr txBox="1">
            <a:spLocks noGrp="1"/>
          </p:cNvSpPr>
          <p:nvPr>
            <p:ph type="body" idx="1"/>
          </p:nvPr>
        </p:nvSpPr>
        <p:spPr>
          <a:xfrm>
            <a:off x="838200" y="1525320"/>
            <a:ext cx="10515600" cy="46515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SzPct val="100000"/>
              <a:buChar char="•"/>
            </a:pPr>
            <a:r>
              <a:rPr lang="en-US" b="1">
                <a:solidFill>
                  <a:srgbClr val="5288DA"/>
                </a:solidFill>
                <a:latin typeface="Open Sans Light"/>
                <a:ea typeface="Open Sans Light"/>
                <a:cs typeface="Open Sans Light"/>
                <a:sym typeface="Open Sans Light"/>
              </a:rPr>
              <a:t>Spring</a:t>
            </a:r>
            <a:r>
              <a:rPr lang="en-US">
                <a:latin typeface="Open Sans Light"/>
                <a:ea typeface="Open Sans Light"/>
                <a:cs typeface="Open Sans Light"/>
                <a:sym typeface="Open Sans Light"/>
              </a:rPr>
              <a:t> scores uploaded to KIDS</a:t>
            </a:r>
            <a:endParaRPr/>
          </a:p>
          <a:p>
            <a:pPr marL="685800" lvl="1" indent="-228600"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Kindergarten: phoneme segmentation</a:t>
            </a:r>
            <a:endParaRPr/>
          </a:p>
          <a:p>
            <a:pPr marL="685800" lvl="1" indent="-228600"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1st Grade: letter word sound fluency</a:t>
            </a:r>
            <a:endParaRPr/>
          </a:p>
          <a:p>
            <a:pPr marL="685800" lvl="1" indent="-228600" algn="l" rtl="0">
              <a:lnSpc>
                <a:spcPct val="100000"/>
              </a:lnSpc>
              <a:spcBef>
                <a:spcPts val="1200"/>
              </a:spcBef>
              <a:spcAft>
                <a:spcPts val="0"/>
              </a:spcAft>
              <a:buSzPct val="100000"/>
              <a:buChar char="•"/>
            </a:pPr>
            <a:r>
              <a:rPr lang="en-US">
                <a:latin typeface="Open Sans Light"/>
                <a:ea typeface="Open Sans Light"/>
                <a:cs typeface="Open Sans Light"/>
                <a:sym typeface="Open Sans Light"/>
              </a:rPr>
              <a:t>2nd Grade: Oral reading fluency (both rate and accuracy)</a:t>
            </a:r>
            <a:endParaRPr/>
          </a:p>
          <a:p>
            <a:pPr marL="685800" lvl="1" indent="-228600" algn="l" rtl="0">
              <a:lnSpc>
                <a:spcPct val="100000"/>
              </a:lnSpc>
              <a:spcBef>
                <a:spcPts val="1200"/>
              </a:spcBef>
              <a:spcAft>
                <a:spcPts val="0"/>
              </a:spcAft>
              <a:buSzPct val="100000"/>
              <a:buChar char="•"/>
            </a:pPr>
            <a:r>
              <a:rPr lang="en-US">
                <a:highlight>
                  <a:srgbClr val="FFFF00"/>
                </a:highlight>
                <a:latin typeface="Open Sans Light"/>
                <a:ea typeface="Open Sans Light"/>
                <a:cs typeface="Open Sans Light"/>
                <a:sym typeface="Open Sans Light"/>
              </a:rPr>
              <a:t>3rd Grade: Oral reading fluency (both rate and accuracy)</a:t>
            </a:r>
            <a:endParaRPr/>
          </a:p>
          <a:p>
            <a:pPr marL="685800" lvl="1" indent="-228600" algn="l" rtl="0">
              <a:lnSpc>
                <a:spcPct val="100000"/>
              </a:lnSpc>
              <a:spcBef>
                <a:spcPts val="1200"/>
              </a:spcBef>
              <a:spcAft>
                <a:spcPts val="0"/>
              </a:spcAft>
              <a:buSzPct val="100000"/>
              <a:buChar char="•"/>
            </a:pPr>
            <a:r>
              <a:rPr lang="en-US">
                <a:highlight>
                  <a:srgbClr val="FFFF00"/>
                </a:highlight>
                <a:latin typeface="Open Sans Light"/>
                <a:ea typeface="Open Sans Light"/>
                <a:cs typeface="Open Sans Light"/>
                <a:sym typeface="Open Sans Light"/>
              </a:rPr>
              <a:t>8th Grade: Reading comprehension</a:t>
            </a:r>
            <a:endParaRPr/>
          </a:p>
          <a:p>
            <a:pPr marL="685800" lvl="1" indent="-87630" algn="l" rtl="0">
              <a:lnSpc>
                <a:spcPct val="100000"/>
              </a:lnSpc>
              <a:spcBef>
                <a:spcPts val="1200"/>
              </a:spcBef>
              <a:spcAft>
                <a:spcPts val="0"/>
              </a:spcAft>
              <a:buSzPct val="100000"/>
              <a:buNone/>
            </a:pPr>
            <a:endParaRPr/>
          </a:p>
          <a:p>
            <a:pPr marL="457200" lvl="1" indent="0" algn="l" rtl="0">
              <a:lnSpc>
                <a:spcPct val="100000"/>
              </a:lnSpc>
              <a:spcBef>
                <a:spcPts val="1200"/>
              </a:spcBef>
              <a:spcAft>
                <a:spcPts val="0"/>
              </a:spcAft>
              <a:buSzPct val="100000"/>
              <a:buNone/>
            </a:pPr>
            <a:r>
              <a:rPr lang="en-US">
                <a:latin typeface="Open Sans Light"/>
                <a:ea typeface="Open Sans Light"/>
                <a:cs typeface="Open Sans Light"/>
                <a:sym typeface="Open Sans Light"/>
              </a:rPr>
              <a:t>At or above or below benchmark (some or high risk)</a:t>
            </a:r>
            <a:endParaRPr/>
          </a:p>
          <a:p>
            <a:pPr marL="457200" lvl="1" indent="0" algn="l" rtl="0">
              <a:lnSpc>
                <a:spcPct val="100000"/>
              </a:lnSpc>
              <a:spcBef>
                <a:spcPts val="1200"/>
              </a:spcBef>
              <a:spcAft>
                <a:spcPts val="0"/>
              </a:spcAft>
              <a:buSzPct val="100000"/>
              <a:buNone/>
            </a:pPr>
            <a:endParaRPr>
              <a:latin typeface="Open Sans Light"/>
              <a:ea typeface="Open Sans Light"/>
              <a:cs typeface="Open Sans Light"/>
              <a:sym typeface="Open Sans Light"/>
            </a:endParaRPr>
          </a:p>
          <a:p>
            <a:pPr marL="457200" lvl="1" indent="0" algn="l" rtl="0">
              <a:lnSpc>
                <a:spcPct val="100000"/>
              </a:lnSpc>
              <a:spcBef>
                <a:spcPts val="1200"/>
              </a:spcBef>
              <a:spcAft>
                <a:spcPts val="0"/>
              </a:spcAft>
              <a:buSzPct val="100000"/>
              <a:buNone/>
            </a:pPr>
            <a:r>
              <a:rPr lang="en-US">
                <a:latin typeface="Open Sans Light"/>
                <a:ea typeface="Open Sans Light"/>
                <a:cs typeface="Open Sans Light"/>
                <a:sym typeface="Open Sans Light"/>
              </a:rPr>
              <a:t>ORF 4 options: both rate and accuracy above; rate and accuracy below; rate above, accuracy below; accuracy above, rate low</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39f1a84715_0_1095"/>
          <p:cNvSpPr txBox="1">
            <a:spLocks noGrp="1"/>
          </p:cNvSpPr>
          <p:nvPr>
            <p:ph type="title"/>
          </p:nvPr>
        </p:nvSpPr>
        <p:spPr>
          <a:xfrm>
            <a:off x="838200" y="365125"/>
            <a:ext cx="10515600" cy="929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70C0"/>
              </a:buClr>
              <a:buSzPts val="4400"/>
              <a:buFont typeface="Open Sans SemiBold"/>
              <a:buNone/>
            </a:pPr>
            <a:r>
              <a:rPr lang="en-US">
                <a:solidFill>
                  <a:srgbClr val="0070C0"/>
                </a:solidFill>
                <a:latin typeface="Open Sans SemiBold"/>
                <a:ea typeface="Open Sans SemiBold"/>
                <a:cs typeface="Open Sans SemiBold"/>
                <a:sym typeface="Open Sans SemiBold"/>
              </a:rPr>
              <a:t>Secondary Students</a:t>
            </a:r>
            <a:endParaRPr>
              <a:solidFill>
                <a:srgbClr val="0070C0"/>
              </a:solidFill>
            </a:endParaRPr>
          </a:p>
        </p:txBody>
      </p:sp>
      <p:sp>
        <p:nvSpPr>
          <p:cNvPr id="428" name="Google Shape;428;g239f1a84715_0_1095"/>
          <p:cNvSpPr txBox="1">
            <a:spLocks noGrp="1"/>
          </p:cNvSpPr>
          <p:nvPr>
            <p:ph type="body" idx="1"/>
          </p:nvPr>
        </p:nvSpPr>
        <p:spPr>
          <a:xfrm>
            <a:off x="887681" y="1294228"/>
            <a:ext cx="10515600" cy="4980000"/>
          </a:xfrm>
          <a:prstGeom prst="rect">
            <a:avLst/>
          </a:prstGeom>
          <a:noFill/>
          <a:ln>
            <a:noFill/>
          </a:ln>
        </p:spPr>
        <p:txBody>
          <a:bodyPr spcFirstLastPara="1" wrap="square" lIns="91425" tIns="45700" rIns="91425" bIns="45700" anchor="t" anchorCtr="0">
            <a:normAutofit fontScale="55000" lnSpcReduction="10000"/>
          </a:bodyPr>
          <a:lstStyle/>
          <a:p>
            <a:pPr marL="228600" lvl="0" indent="-228600" algn="l" rtl="0">
              <a:lnSpc>
                <a:spcPct val="100000"/>
              </a:lnSpc>
              <a:spcBef>
                <a:spcPts val="0"/>
              </a:spcBef>
              <a:spcAft>
                <a:spcPts val="0"/>
              </a:spcAft>
              <a:buSzPct val="100000"/>
              <a:buNone/>
            </a:pPr>
            <a:r>
              <a:rPr lang="en-US" sz="3200" b="1">
                <a:solidFill>
                  <a:srgbClr val="000000"/>
                </a:solidFill>
                <a:latin typeface="Open Sans Light"/>
                <a:ea typeface="Open Sans Light"/>
                <a:cs typeface="Open Sans Light"/>
                <a:sym typeface="Open Sans Light"/>
              </a:rPr>
              <a:t>All students are assessed in the fall of their 9</a:t>
            </a:r>
            <a:r>
              <a:rPr lang="en-US" sz="3200" b="1" baseline="30000">
                <a:solidFill>
                  <a:srgbClr val="000000"/>
                </a:solidFill>
                <a:latin typeface="Open Sans Light"/>
                <a:ea typeface="Open Sans Light"/>
                <a:cs typeface="Open Sans Light"/>
                <a:sym typeface="Open Sans Light"/>
              </a:rPr>
              <a:t>th</a:t>
            </a:r>
            <a:r>
              <a:rPr lang="en-US" sz="3200" b="1">
                <a:solidFill>
                  <a:srgbClr val="000000"/>
                </a:solidFill>
                <a:latin typeface="Open Sans Light"/>
                <a:ea typeface="Open Sans Light"/>
                <a:cs typeface="Open Sans Light"/>
                <a:sym typeface="Open Sans Light"/>
              </a:rPr>
              <a:t> grade year</a:t>
            </a:r>
            <a:endParaRPr sz="3200" b="1">
              <a:solidFill>
                <a:srgbClr val="12284C"/>
              </a:solidFill>
              <a:latin typeface="Open Sans Light"/>
              <a:ea typeface="Open Sans Light"/>
              <a:cs typeface="Open Sans Light"/>
              <a:sym typeface="Open Sans Light"/>
            </a:endParaRPr>
          </a:p>
          <a:p>
            <a:pPr marL="228600" lvl="0" indent="-116840" algn="l" rtl="0">
              <a:lnSpc>
                <a:spcPct val="100000"/>
              </a:lnSpc>
              <a:spcBef>
                <a:spcPts val="1200"/>
              </a:spcBef>
              <a:spcAft>
                <a:spcPts val="0"/>
              </a:spcAft>
              <a:buSzPct val="100000"/>
              <a:buNone/>
            </a:pPr>
            <a:endParaRPr sz="3200">
              <a:solidFill>
                <a:srgbClr val="12284C"/>
              </a:solidFill>
              <a:latin typeface="Open Sans Light"/>
              <a:ea typeface="Open Sans Light"/>
              <a:cs typeface="Open Sans Light"/>
              <a:sym typeface="Open Sans Light"/>
            </a:endParaRPr>
          </a:p>
          <a:p>
            <a:pPr marL="228600" lvl="0" indent="-228600" algn="l" rtl="0">
              <a:lnSpc>
                <a:spcPct val="100000"/>
              </a:lnSpc>
              <a:spcBef>
                <a:spcPts val="1200"/>
              </a:spcBef>
              <a:spcAft>
                <a:spcPts val="0"/>
              </a:spcAft>
              <a:buSzPct val="100000"/>
              <a:buChar char="•"/>
            </a:pPr>
            <a:r>
              <a:rPr lang="en-US" sz="3200" b="1">
                <a:solidFill>
                  <a:srgbClr val="000000"/>
                </a:solidFill>
                <a:latin typeface="Open Sans Light"/>
                <a:ea typeface="Open Sans Light"/>
                <a:cs typeface="Open Sans Light"/>
                <a:sym typeface="Open Sans Light"/>
              </a:rPr>
              <a:t>valid, reliable, nationally normed comprehension screener</a:t>
            </a:r>
            <a:endParaRPr sz="3200" b="1">
              <a:solidFill>
                <a:srgbClr val="12284C"/>
              </a:solidFill>
              <a:latin typeface="Open Sans Light"/>
              <a:ea typeface="Open Sans Light"/>
              <a:cs typeface="Open Sans Light"/>
              <a:sym typeface="Open Sans Light"/>
            </a:endParaRPr>
          </a:p>
          <a:p>
            <a:pPr marL="0" lvl="0" indent="0" algn="l" rtl="0">
              <a:lnSpc>
                <a:spcPct val="100000"/>
              </a:lnSpc>
              <a:spcBef>
                <a:spcPts val="1200"/>
              </a:spcBef>
              <a:spcAft>
                <a:spcPts val="0"/>
              </a:spcAft>
              <a:buSzPct val="100000"/>
              <a:buNone/>
            </a:pPr>
            <a:endParaRPr sz="3200" b="1">
              <a:solidFill>
                <a:srgbClr val="000000"/>
              </a:solidFill>
              <a:latin typeface="Open Sans Light"/>
              <a:ea typeface="Open Sans Light"/>
              <a:cs typeface="Open Sans Light"/>
              <a:sym typeface="Open Sans Light"/>
            </a:endParaRPr>
          </a:p>
          <a:p>
            <a:pPr marL="228600" lvl="0" indent="-228600" algn="l" rtl="0">
              <a:lnSpc>
                <a:spcPct val="100000"/>
              </a:lnSpc>
              <a:spcBef>
                <a:spcPts val="1200"/>
              </a:spcBef>
              <a:spcAft>
                <a:spcPts val="0"/>
              </a:spcAft>
              <a:buSzPct val="100000"/>
              <a:buChar char="•"/>
            </a:pPr>
            <a:r>
              <a:rPr lang="en-US" sz="3200" b="1">
                <a:solidFill>
                  <a:srgbClr val="000000"/>
                </a:solidFill>
                <a:latin typeface="Open Sans Light"/>
                <a:ea typeface="Open Sans Light"/>
                <a:cs typeface="Open Sans Light"/>
                <a:sym typeface="Open Sans Light"/>
              </a:rPr>
              <a:t> Provides building baseline- check Tier 1</a:t>
            </a:r>
            <a:endParaRPr sz="3200" b="1">
              <a:solidFill>
                <a:srgbClr val="12284C"/>
              </a:solidFill>
              <a:latin typeface="Open Sans Light"/>
              <a:ea typeface="Open Sans Light"/>
              <a:cs typeface="Open Sans Light"/>
              <a:sym typeface="Open Sans Light"/>
            </a:endParaRPr>
          </a:p>
          <a:p>
            <a:pPr marL="0" lvl="0" indent="0" algn="l" rtl="0">
              <a:lnSpc>
                <a:spcPct val="100000"/>
              </a:lnSpc>
              <a:spcBef>
                <a:spcPts val="1200"/>
              </a:spcBef>
              <a:spcAft>
                <a:spcPts val="0"/>
              </a:spcAft>
              <a:buSzPct val="100000"/>
              <a:buNone/>
            </a:pPr>
            <a:endParaRPr sz="3200" b="1">
              <a:solidFill>
                <a:srgbClr val="000000"/>
              </a:solidFill>
              <a:latin typeface="Open Sans Light"/>
              <a:ea typeface="Open Sans Light"/>
              <a:cs typeface="Open Sans Light"/>
              <a:sym typeface="Open Sans Light"/>
            </a:endParaRPr>
          </a:p>
          <a:p>
            <a:pPr marL="228600" lvl="0" indent="-228600" algn="l" rtl="0">
              <a:lnSpc>
                <a:spcPct val="120000"/>
              </a:lnSpc>
              <a:spcBef>
                <a:spcPts val="1200"/>
              </a:spcBef>
              <a:spcAft>
                <a:spcPts val="0"/>
              </a:spcAft>
              <a:buSzPct val="100000"/>
              <a:buChar char="•"/>
            </a:pPr>
            <a:r>
              <a:rPr lang="en-US" sz="3200" b="1">
                <a:solidFill>
                  <a:srgbClr val="000000"/>
                </a:solidFill>
                <a:latin typeface="Open Sans Light"/>
                <a:ea typeface="Open Sans Light"/>
                <a:cs typeface="Open Sans Light"/>
                <a:sym typeface="Open Sans Light"/>
              </a:rPr>
              <a:t>identify students who are identified at some or high risk for reading difficulty for further diagnostic</a:t>
            </a:r>
            <a:r>
              <a:rPr lang="en-US" sz="3200" b="1">
                <a:solidFill>
                  <a:srgbClr val="000000"/>
                </a:solidFill>
                <a:latin typeface="Calibri"/>
                <a:ea typeface="Calibri"/>
                <a:cs typeface="Calibri"/>
                <a:sym typeface="Calibri"/>
              </a:rPr>
              <a:t> </a:t>
            </a:r>
            <a:endParaRPr/>
          </a:p>
          <a:p>
            <a:pPr marL="228600" lvl="0" indent="-116840" algn="l" rtl="0">
              <a:lnSpc>
                <a:spcPct val="120000"/>
              </a:lnSpc>
              <a:spcBef>
                <a:spcPts val="1200"/>
              </a:spcBef>
              <a:spcAft>
                <a:spcPts val="0"/>
              </a:spcAft>
              <a:buSzPct val="100000"/>
              <a:buNone/>
            </a:pPr>
            <a:endParaRPr sz="3200" b="1"/>
          </a:p>
          <a:p>
            <a:pPr marL="228600" lvl="0" indent="-228600" algn="l" rtl="0">
              <a:lnSpc>
                <a:spcPct val="120000"/>
              </a:lnSpc>
              <a:spcBef>
                <a:spcPts val="1200"/>
              </a:spcBef>
              <a:spcAft>
                <a:spcPts val="0"/>
              </a:spcAft>
              <a:buSzPct val="100000"/>
              <a:buChar char="•"/>
            </a:pPr>
            <a:r>
              <a:rPr lang="en-US" sz="3200" b="1"/>
              <a:t>There are options to validate student’s scores to exit screening or to remain in intervention and screening protocols</a:t>
            </a:r>
            <a:endParaRPr/>
          </a:p>
          <a:p>
            <a:pPr marL="228600" lvl="0" indent="-228600" algn="l" rtl="0">
              <a:lnSpc>
                <a:spcPct val="120000"/>
              </a:lnSpc>
              <a:spcBef>
                <a:spcPts val="1200"/>
              </a:spcBef>
              <a:spcAft>
                <a:spcPts val="0"/>
              </a:spcAft>
              <a:buSzPct val="100000"/>
              <a:buChar char="•"/>
            </a:pPr>
            <a:r>
              <a:rPr lang="en-US" sz="3200" b="1"/>
              <a:t>How do teachers help students navigate complex content-area texts?</a:t>
            </a:r>
            <a:endParaRPr/>
          </a:p>
          <a:p>
            <a:pPr marL="0" lvl="0" indent="0" algn="l" rtl="0">
              <a:lnSpc>
                <a:spcPct val="100000"/>
              </a:lnSpc>
              <a:spcBef>
                <a:spcPts val="1200"/>
              </a:spcBef>
              <a:spcAft>
                <a:spcPts val="0"/>
              </a:spcAft>
              <a:buSzPct val="100000"/>
              <a:buNone/>
            </a:pP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39f1a84715_0_602"/>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Early Literacy/ Dyslexia Team</a:t>
            </a:r>
            <a:endParaRPr/>
          </a:p>
        </p:txBody>
      </p:sp>
      <p:sp>
        <p:nvSpPr>
          <p:cNvPr id="248" name="Google Shape;248;g239f1a84715_0_602"/>
          <p:cNvSpPr txBox="1">
            <a:spLocks noGrp="1"/>
          </p:cNvSpPr>
          <p:nvPr>
            <p:ph type="body" idx="2"/>
          </p:nvPr>
        </p:nvSpPr>
        <p:spPr>
          <a:xfrm>
            <a:off x="839800" y="2912499"/>
            <a:ext cx="5157900" cy="28149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Hailey Hawkinson</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Melissa Brunner</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Jeri Powers</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Amy Bybee</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Font typeface="Open Sans"/>
              <a:buChar char="•"/>
            </a:pPr>
            <a:r>
              <a:rPr lang="en-US" b="1">
                <a:solidFill>
                  <a:srgbClr val="0000FF"/>
                </a:solidFill>
                <a:latin typeface="Open Sans"/>
                <a:ea typeface="Open Sans"/>
                <a:cs typeface="Open Sans"/>
                <a:sym typeface="Open Sans"/>
              </a:rPr>
              <a:t>Casey Peine</a:t>
            </a:r>
            <a:endParaRPr b="1">
              <a:solidFill>
                <a:srgbClr val="0000FF"/>
              </a:solidFill>
              <a:latin typeface="Open Sans"/>
              <a:ea typeface="Open Sans"/>
              <a:cs typeface="Open Sans"/>
              <a:sym typeface="Open Sans"/>
            </a:endParaRPr>
          </a:p>
        </p:txBody>
      </p:sp>
      <p:sp>
        <p:nvSpPr>
          <p:cNvPr id="249" name="Google Shape;249;g239f1a84715_0_602"/>
          <p:cNvSpPr txBox="1">
            <a:spLocks noGrp="1"/>
          </p:cNvSpPr>
          <p:nvPr>
            <p:ph type="body" idx="1"/>
          </p:nvPr>
        </p:nvSpPr>
        <p:spPr>
          <a:xfrm>
            <a:off x="408550" y="2008075"/>
            <a:ext cx="6322200" cy="91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800"/>
              <a:buNone/>
            </a:pPr>
            <a:endParaRPr sz="3200">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3200">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3200">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3200">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3200">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3200">
              <a:latin typeface="Open Sans"/>
              <a:ea typeface="Open Sans"/>
              <a:cs typeface="Open Sans"/>
              <a:sym typeface="Open Sans"/>
            </a:endParaRPr>
          </a:p>
          <a:p>
            <a:pPr marL="0" lvl="0" indent="0" algn="l" rtl="0">
              <a:lnSpc>
                <a:spcPct val="90000"/>
              </a:lnSpc>
              <a:spcBef>
                <a:spcPts val="1000"/>
              </a:spcBef>
              <a:spcAft>
                <a:spcPts val="0"/>
              </a:spcAft>
              <a:buSzPts val="2800"/>
              <a:buNone/>
            </a:pPr>
            <a:r>
              <a:rPr lang="en-US" sz="3200">
                <a:latin typeface="Open Sans"/>
                <a:ea typeface="Open Sans"/>
                <a:cs typeface="Open Sans"/>
                <a:sym typeface="Open Sans"/>
              </a:rPr>
              <a:t>Teacher Leader Consultants (TLCs)</a:t>
            </a:r>
            <a:endParaRPr sz="3200"/>
          </a:p>
        </p:txBody>
      </p:sp>
      <p:sp>
        <p:nvSpPr>
          <p:cNvPr id="250" name="Google Shape;250;g239f1a84715_0_602"/>
          <p:cNvSpPr txBox="1">
            <a:spLocks noGrp="1"/>
          </p:cNvSpPr>
          <p:nvPr>
            <p:ph type="body" idx="3"/>
          </p:nvPr>
        </p:nvSpPr>
        <p:spPr>
          <a:xfrm>
            <a:off x="6676250" y="1514425"/>
            <a:ext cx="5183100"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800"/>
              <a:buNone/>
            </a:pPr>
            <a:r>
              <a:rPr lang="en-US" sz="3200">
                <a:latin typeface="Open Sans"/>
                <a:ea typeface="Open Sans"/>
                <a:cs typeface="Open Sans"/>
                <a:sym typeface="Open Sans"/>
              </a:rPr>
              <a:t>Field Educators (FEs)</a:t>
            </a:r>
            <a:endParaRPr/>
          </a:p>
        </p:txBody>
      </p:sp>
      <p:sp>
        <p:nvSpPr>
          <p:cNvPr id="251" name="Google Shape;251;g239f1a84715_0_602"/>
          <p:cNvSpPr txBox="1">
            <a:spLocks noGrp="1"/>
          </p:cNvSpPr>
          <p:nvPr>
            <p:ph type="body" idx="4"/>
          </p:nvPr>
        </p:nvSpPr>
        <p:spPr>
          <a:xfrm>
            <a:off x="6676250" y="2746600"/>
            <a:ext cx="3172800" cy="29808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rgbClr val="0000FF"/>
              </a:buClr>
              <a:buSzPts val="2400"/>
              <a:buChar char="•"/>
            </a:pPr>
            <a:r>
              <a:rPr lang="en-US" b="1">
                <a:solidFill>
                  <a:srgbClr val="0000FF"/>
                </a:solidFill>
                <a:latin typeface="Open Sans"/>
                <a:ea typeface="Open Sans"/>
                <a:cs typeface="Open Sans"/>
                <a:sym typeface="Open Sans"/>
              </a:rPr>
              <a:t>Sam Cool</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Mary Larkin</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Katie Orr</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Deanna Frost</a:t>
            </a:r>
            <a:endParaRPr b="1">
              <a:solidFill>
                <a:srgbClr val="0000FF"/>
              </a:solidFill>
              <a:latin typeface="Open Sans"/>
              <a:ea typeface="Open Sans"/>
              <a:cs typeface="Open Sans"/>
              <a:sym typeface="Open Sans"/>
            </a:endParaRPr>
          </a:p>
          <a:p>
            <a:pPr marL="457200" lvl="0" indent="-381000" algn="l" rtl="0">
              <a:lnSpc>
                <a:spcPct val="150000"/>
              </a:lnSpc>
              <a:spcBef>
                <a:spcPts val="0"/>
              </a:spcBef>
              <a:spcAft>
                <a:spcPts val="0"/>
              </a:spcAft>
              <a:buClr>
                <a:srgbClr val="0000FF"/>
              </a:buClr>
              <a:buSzPts val="2400"/>
              <a:buChar char="•"/>
            </a:pPr>
            <a:r>
              <a:rPr lang="en-US" b="1">
                <a:solidFill>
                  <a:srgbClr val="0000FF"/>
                </a:solidFill>
                <a:latin typeface="Open Sans"/>
                <a:ea typeface="Open Sans"/>
                <a:cs typeface="Open Sans"/>
                <a:sym typeface="Open Sans"/>
              </a:rPr>
              <a:t>Taylor Fegan</a:t>
            </a:r>
            <a:endParaRPr b="1">
              <a:solidFill>
                <a:srgbClr val="0000FF"/>
              </a:solidFill>
              <a:latin typeface="Open Sans"/>
              <a:ea typeface="Open Sans"/>
              <a:cs typeface="Open Sans"/>
              <a:sym typeface="Open Sans"/>
            </a:endParaRPr>
          </a:p>
          <a:p>
            <a:pPr marL="0" lvl="0" indent="0" algn="l" rtl="0">
              <a:lnSpc>
                <a:spcPct val="90000"/>
              </a:lnSpc>
              <a:spcBef>
                <a:spcPts val="1000"/>
              </a:spcBef>
              <a:spcAft>
                <a:spcPts val="0"/>
              </a:spcAft>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39f1a84715_0_1100"/>
          <p:cNvSpPr txBox="1">
            <a:spLocks noGrp="1"/>
          </p:cNvSpPr>
          <p:nvPr>
            <p:ph type="body" idx="1"/>
          </p:nvPr>
        </p:nvSpPr>
        <p:spPr>
          <a:xfrm>
            <a:off x="838200" y="1644073"/>
            <a:ext cx="10515600" cy="45330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SzPts val="4000"/>
              <a:buNone/>
            </a:pPr>
            <a:r>
              <a:rPr lang="en-US" sz="4000" u="sng"/>
              <a:t>IDEA </a:t>
            </a:r>
            <a:r>
              <a:rPr lang="en-US"/>
              <a:t> </a:t>
            </a:r>
            <a:endParaRPr/>
          </a:p>
          <a:p>
            <a:pPr marL="0" lvl="0" indent="0" algn="l" rtl="0">
              <a:lnSpc>
                <a:spcPct val="100000"/>
              </a:lnSpc>
              <a:spcBef>
                <a:spcPts val="1200"/>
              </a:spcBef>
              <a:spcAft>
                <a:spcPts val="0"/>
              </a:spcAft>
              <a:buSzPts val="2800"/>
              <a:buNone/>
            </a:pPr>
            <a:r>
              <a:rPr lang="en-US" u="sng">
                <a:solidFill>
                  <a:schemeClr val="hlink"/>
                </a:solidFill>
                <a:hlinkClick r:id="rId3"/>
              </a:rPr>
              <a:t>Sec. 300.160 Participation in assessments </a:t>
            </a:r>
            <a:endParaRPr/>
          </a:p>
          <a:p>
            <a:pPr marL="0" lvl="0" indent="0" algn="l" rtl="0">
              <a:lnSpc>
                <a:spcPct val="100000"/>
              </a:lnSpc>
              <a:spcBef>
                <a:spcPts val="1200"/>
              </a:spcBef>
              <a:spcAft>
                <a:spcPts val="0"/>
              </a:spcAft>
              <a:buSzPts val="2800"/>
              <a:buNone/>
            </a:pPr>
            <a:endParaRPr/>
          </a:p>
          <a:p>
            <a:pPr marL="0" lvl="0" indent="0" algn="l" rtl="0">
              <a:lnSpc>
                <a:spcPct val="100000"/>
              </a:lnSpc>
              <a:spcBef>
                <a:spcPts val="1200"/>
              </a:spcBef>
              <a:spcAft>
                <a:spcPts val="0"/>
              </a:spcAft>
              <a:buSzPts val="2800"/>
              <a:buNone/>
            </a:pPr>
            <a:r>
              <a:rPr lang="en-US"/>
              <a:t>(a) General. </a:t>
            </a:r>
            <a:r>
              <a:rPr lang="en-US" b="1"/>
              <a:t>A State must ensure that all children with disabilities are included in all general State and districtwide assessment programs</a:t>
            </a:r>
            <a:r>
              <a:rPr lang="en-US"/>
              <a:t>, including assessments described under section 1111 of the ESEA, 20 U.S.C. 6311, with appropriate accommodations and alternate assessments, if necessary, as indicated in their respective IEPs.</a:t>
            </a:r>
            <a:endParaRPr/>
          </a:p>
          <a:p>
            <a:pPr marL="228600" lvl="0" indent="-50800" algn="l" rtl="0">
              <a:lnSpc>
                <a:spcPct val="100000"/>
              </a:lnSpc>
              <a:spcBef>
                <a:spcPts val="1200"/>
              </a:spcBef>
              <a:spcAft>
                <a:spcPts val="0"/>
              </a:spcAft>
              <a:buSzPts val="2800"/>
              <a:buNone/>
            </a:pPr>
            <a:endParaRPr/>
          </a:p>
        </p:txBody>
      </p:sp>
      <p:sp>
        <p:nvSpPr>
          <p:cNvPr id="435" name="Google Shape;435;g239f1a84715_0_11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Open Sans SemiBold"/>
              <a:buNone/>
            </a:pPr>
            <a:r>
              <a:rPr lang="en-US"/>
              <a:t>Purpose of the KS Alternate Early Literacy Screener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39f1a84715_0_11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Open Sans SemiBold"/>
              <a:buNone/>
            </a:pPr>
            <a:r>
              <a:rPr lang="en-US"/>
              <a:t>What is the </a:t>
            </a:r>
            <a:r>
              <a:rPr lang="en-US" u="sng">
                <a:solidFill>
                  <a:schemeClr val="hlink"/>
                </a:solidFill>
                <a:hlinkClick r:id="rId3"/>
              </a:rPr>
              <a:t>Kansas Alternate Early Literacy Screener</a:t>
            </a:r>
            <a:r>
              <a:rPr lang="en-US"/>
              <a:t>?</a:t>
            </a:r>
            <a:endParaRPr/>
          </a:p>
        </p:txBody>
      </p:sp>
      <p:grpSp>
        <p:nvGrpSpPr>
          <p:cNvPr id="442" name="Google Shape;442;g239f1a84715_0_1106"/>
          <p:cNvGrpSpPr/>
          <p:nvPr/>
        </p:nvGrpSpPr>
        <p:grpSpPr>
          <a:xfrm>
            <a:off x="839483" y="2242199"/>
            <a:ext cx="10513147" cy="3336690"/>
            <a:chOff x="1283" y="598126"/>
            <a:chExt cx="10513147" cy="3336690"/>
          </a:xfrm>
        </p:grpSpPr>
        <p:sp>
          <p:nvSpPr>
            <p:cNvPr id="443" name="Google Shape;443;g239f1a84715_0_1106"/>
            <p:cNvSpPr/>
            <p:nvPr/>
          </p:nvSpPr>
          <p:spPr>
            <a:xfrm>
              <a:off x="1283" y="598126"/>
              <a:ext cx="4505700" cy="2861100"/>
            </a:xfrm>
            <a:prstGeom prst="roundRect">
              <a:avLst>
                <a:gd name="adj" fmla="val 10000"/>
              </a:avLst>
            </a:prstGeom>
            <a:gradFill>
              <a:gsLst>
                <a:gs pos="0">
                  <a:srgbClr val="47C1A0"/>
                </a:gs>
                <a:gs pos="50000">
                  <a:srgbClr val="00C099"/>
                </a:gs>
                <a:gs pos="100000">
                  <a:srgbClr val="00B18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g239f1a84715_0_1106"/>
            <p:cNvSpPr/>
            <p:nvPr/>
          </p:nvSpPr>
          <p:spPr>
            <a:xfrm>
              <a:off x="501904" y="1073716"/>
              <a:ext cx="4505700" cy="2861100"/>
            </a:xfrm>
            <a:prstGeom prst="roundRect">
              <a:avLst>
                <a:gd name="adj" fmla="val 10000"/>
              </a:avLst>
            </a:prstGeom>
            <a:solidFill>
              <a:schemeClr val="lt1">
                <a:alpha val="89800"/>
              </a:schemeClr>
            </a:solidFill>
            <a:ln w="9525" cap="flat" cmpd="sng">
              <a:solidFill>
                <a:srgbClr val="00B7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239f1a84715_0_1106"/>
            <p:cNvSpPr txBox="1"/>
            <p:nvPr/>
          </p:nvSpPr>
          <p:spPr>
            <a:xfrm>
              <a:off x="585701" y="1157513"/>
              <a:ext cx="4338000" cy="26934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Open Sans Light"/>
                <a:buNone/>
              </a:pPr>
              <a:r>
                <a:rPr lang="en-US" sz="2000">
                  <a:solidFill>
                    <a:schemeClr val="dk1"/>
                  </a:solidFill>
                  <a:latin typeface="Open Sans Light"/>
                  <a:ea typeface="Open Sans Light"/>
                  <a:cs typeface="Open Sans Light"/>
                  <a:sym typeface="Open Sans Light"/>
                </a:rPr>
                <a:t>The Kansas Alternate Early Literacy Screener is a simple rubric that assesses students’ early literacy skills as they relate to skill domains within English Language Arts (print concepts, phonological awareness, phonics and word recognition, fluency and comprehension). </a:t>
              </a:r>
              <a:endParaRPr/>
            </a:p>
          </p:txBody>
        </p:sp>
        <p:sp>
          <p:nvSpPr>
            <p:cNvPr id="446" name="Google Shape;446;g239f1a84715_0_1106"/>
            <p:cNvSpPr/>
            <p:nvPr/>
          </p:nvSpPr>
          <p:spPr>
            <a:xfrm>
              <a:off x="5508110" y="598126"/>
              <a:ext cx="4505700" cy="2861100"/>
            </a:xfrm>
            <a:prstGeom prst="roundRect">
              <a:avLst>
                <a:gd name="adj" fmla="val 10000"/>
              </a:avLst>
            </a:prstGeom>
            <a:gradFill>
              <a:gsLst>
                <a:gs pos="0">
                  <a:srgbClr val="47C1A0"/>
                </a:gs>
                <a:gs pos="50000">
                  <a:srgbClr val="00C099"/>
                </a:gs>
                <a:gs pos="100000">
                  <a:srgbClr val="00B18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g239f1a84715_0_1106"/>
            <p:cNvSpPr/>
            <p:nvPr/>
          </p:nvSpPr>
          <p:spPr>
            <a:xfrm>
              <a:off x="6008730" y="1073716"/>
              <a:ext cx="4505700" cy="2861100"/>
            </a:xfrm>
            <a:prstGeom prst="roundRect">
              <a:avLst>
                <a:gd name="adj" fmla="val 10000"/>
              </a:avLst>
            </a:prstGeom>
            <a:solidFill>
              <a:schemeClr val="lt1">
                <a:alpha val="89800"/>
              </a:schemeClr>
            </a:solidFill>
            <a:ln w="9525" cap="flat" cmpd="sng">
              <a:solidFill>
                <a:srgbClr val="00B7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g239f1a84715_0_1106"/>
            <p:cNvSpPr txBox="1"/>
            <p:nvPr/>
          </p:nvSpPr>
          <p:spPr>
            <a:xfrm>
              <a:off x="6092527" y="1157513"/>
              <a:ext cx="4338000" cy="26934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Open Sans Light"/>
                <a:buNone/>
              </a:pPr>
              <a:r>
                <a:rPr lang="en-US" sz="2000">
                  <a:solidFill>
                    <a:schemeClr val="dk1"/>
                  </a:solidFill>
                  <a:latin typeface="Open Sans Light"/>
                  <a:ea typeface="Open Sans Light"/>
                  <a:cs typeface="Open Sans Light"/>
                  <a:sym typeface="Open Sans Light"/>
                </a:rPr>
                <a:t>The rubric is meant to be completed for each student with a Significant Cognitive Disability (grades K-3) by their teacher, based on the student’s performance on Individualized Education Program (IEP) goals and every day early literacy instruction within the classroom.</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39f1a84715_0_1133"/>
          <p:cNvSpPr txBox="1">
            <a:spLocks noGrp="1"/>
          </p:cNvSpPr>
          <p:nvPr>
            <p:ph type="title"/>
          </p:nvPr>
        </p:nvSpPr>
        <p:spPr>
          <a:xfrm>
            <a:off x="1893456" y="423334"/>
            <a:ext cx="8340300" cy="2713200"/>
          </a:xfrm>
          <a:prstGeom prst="rect">
            <a:avLst/>
          </a:prstGeom>
          <a:noFill/>
          <a:ln>
            <a:noFill/>
          </a:ln>
        </p:spPr>
        <p:txBody>
          <a:bodyPr spcFirstLastPara="1" wrap="square" lIns="91425" tIns="45700" rIns="457200" bIns="45700" anchor="b" anchorCtr="0">
            <a:normAutofit/>
          </a:bodyPr>
          <a:lstStyle/>
          <a:p>
            <a:pPr marL="0" lvl="0" indent="0" algn="l" rtl="0">
              <a:lnSpc>
                <a:spcPct val="100000"/>
              </a:lnSpc>
              <a:spcBef>
                <a:spcPts val="0"/>
              </a:spcBef>
              <a:spcAft>
                <a:spcPts val="0"/>
              </a:spcAft>
              <a:buClr>
                <a:schemeClr val="dk1"/>
              </a:buClr>
              <a:buSzPts val="6000"/>
              <a:buFont typeface="Open Sans SemiBold"/>
              <a:buNone/>
            </a:pPr>
            <a:r>
              <a:rPr lang="en-US"/>
              <a:t>Additional Updates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239f1a84715_0_1389"/>
          <p:cNvSpPr txBox="1">
            <a:spLocks noGrp="1"/>
          </p:cNvSpPr>
          <p:nvPr>
            <p:ph type="body" idx="1"/>
          </p:nvPr>
        </p:nvSpPr>
        <p:spPr>
          <a:xfrm>
            <a:off x="838200" y="1458913"/>
            <a:ext cx="10393500" cy="2817600"/>
          </a:xfrm>
          <a:prstGeom prst="rect">
            <a:avLst/>
          </a:prstGeom>
        </p:spPr>
        <p:txBody>
          <a:bodyPr spcFirstLastPara="1" wrap="square" lIns="1645900" tIns="914400" rIns="1645900" bIns="914400" anchor="t" anchorCtr="0">
            <a:normAutofit/>
          </a:bodyPr>
          <a:lstStyle/>
          <a:p>
            <a:pPr marL="0" lvl="0" indent="0" algn="l" rtl="0">
              <a:spcBef>
                <a:spcPts val="1000"/>
              </a:spcBef>
              <a:spcAft>
                <a:spcPts val="0"/>
              </a:spcAft>
              <a:buNone/>
            </a:pPr>
            <a:r>
              <a:rPr lang="en-US"/>
              <a:t>K-12 ELA Standards Revised</a:t>
            </a:r>
            <a:endParaRPr/>
          </a:p>
        </p:txBody>
      </p:sp>
      <p:sp>
        <p:nvSpPr>
          <p:cNvPr id="460" name="Google Shape;460;g239f1a84715_0_1389"/>
          <p:cNvSpPr txBox="1">
            <a:spLocks noGrp="1"/>
          </p:cNvSpPr>
          <p:nvPr>
            <p:ph type="body" idx="2"/>
          </p:nvPr>
        </p:nvSpPr>
        <p:spPr>
          <a:xfrm>
            <a:off x="828675" y="4284663"/>
            <a:ext cx="10402800" cy="850800"/>
          </a:xfrm>
          <a:prstGeom prst="rect">
            <a:avLst/>
          </a:prstGeom>
        </p:spPr>
        <p:txBody>
          <a:bodyPr spcFirstLastPara="1" wrap="square" lIns="91425" tIns="45700" rIns="91425" bIns="45700" anchor="b" anchorCtr="0">
            <a:normAutofit/>
          </a:bodyPr>
          <a:lstStyle/>
          <a:p>
            <a:pPr marL="0" lvl="0" indent="0" algn="r"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39f1a84715_0_1142"/>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454"/>
              <a:buFont typeface="Open Sans SemiBold"/>
              <a:buNone/>
            </a:pPr>
            <a:r>
              <a:rPr lang="en-US"/>
              <a:t>LETRS</a:t>
            </a:r>
            <a:endParaRPr/>
          </a:p>
          <a:p>
            <a:pPr marL="0" lvl="0" indent="0" algn="l" rtl="0">
              <a:lnSpc>
                <a:spcPct val="90000"/>
              </a:lnSpc>
              <a:spcBef>
                <a:spcPts val="0"/>
              </a:spcBef>
              <a:spcAft>
                <a:spcPts val="0"/>
              </a:spcAft>
              <a:buClr>
                <a:schemeClr val="dk1"/>
              </a:buClr>
              <a:buSzPct val="66666"/>
              <a:buFont typeface="Open Sans SemiBold"/>
              <a:buNone/>
            </a:pPr>
            <a:r>
              <a:rPr lang="en-US" sz="3000"/>
              <a:t>Language Essentials for Teachers or Reading and Spelling</a:t>
            </a:r>
            <a:endParaRPr sz="3000"/>
          </a:p>
        </p:txBody>
      </p:sp>
      <p:sp>
        <p:nvSpPr>
          <p:cNvPr id="467" name="Google Shape;467;g239f1a84715_0_1142"/>
          <p:cNvSpPr txBox="1">
            <a:spLocks noGrp="1"/>
          </p:cNvSpPr>
          <p:nvPr>
            <p:ph type="body" idx="1"/>
          </p:nvPr>
        </p:nvSpPr>
        <p:spPr>
          <a:xfrm>
            <a:off x="839788" y="1681162"/>
            <a:ext cx="5157900"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800"/>
              <a:buNone/>
            </a:pPr>
            <a:r>
              <a:rPr lang="en-US"/>
              <a:t>Expansion of LETRS training</a:t>
            </a:r>
            <a:endParaRPr/>
          </a:p>
        </p:txBody>
      </p:sp>
      <p:sp>
        <p:nvSpPr>
          <p:cNvPr id="468" name="Google Shape;468;g239f1a84715_0_1142"/>
          <p:cNvSpPr txBox="1">
            <a:spLocks noGrp="1"/>
          </p:cNvSpPr>
          <p:nvPr>
            <p:ph type="body" idx="2"/>
          </p:nvPr>
        </p:nvSpPr>
        <p:spPr>
          <a:xfrm>
            <a:off x="839788" y="2671761"/>
            <a:ext cx="5157900" cy="2980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r>
              <a:rPr lang="en-US"/>
              <a:t>With or without a defined district cohort, teachers can take this training, funded for (about) another year. </a:t>
            </a: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r>
              <a:rPr lang="en-US"/>
              <a:t>LETRS for Administrators</a:t>
            </a:r>
            <a:endParaRPr/>
          </a:p>
          <a:p>
            <a:pPr marL="0" lvl="0" indent="0" algn="l" rtl="0">
              <a:lnSpc>
                <a:spcPct val="90000"/>
              </a:lnSpc>
              <a:spcBef>
                <a:spcPts val="1000"/>
              </a:spcBef>
              <a:spcAft>
                <a:spcPts val="0"/>
              </a:spcAft>
              <a:buSzPct val="100000"/>
              <a:buNone/>
            </a:pPr>
            <a:endParaRPr/>
          </a:p>
          <a:p>
            <a:pPr marL="0" lvl="0" indent="0" algn="l" rtl="0">
              <a:lnSpc>
                <a:spcPct val="90000"/>
              </a:lnSpc>
              <a:spcBef>
                <a:spcPts val="1000"/>
              </a:spcBef>
              <a:spcAft>
                <a:spcPts val="0"/>
              </a:spcAft>
              <a:buSzPct val="100000"/>
              <a:buNone/>
            </a:pPr>
            <a:endParaRPr/>
          </a:p>
        </p:txBody>
      </p:sp>
      <p:pic>
        <p:nvPicPr>
          <p:cNvPr id="469" name="Google Shape;469;g239f1a84715_0_1142"/>
          <p:cNvPicPr preferRelativeResize="0"/>
          <p:nvPr/>
        </p:nvPicPr>
        <p:blipFill rotWithShape="1">
          <a:blip r:embed="rId3">
            <a:alphaModFix/>
          </a:blip>
          <a:srcRect/>
          <a:stretch/>
        </p:blipFill>
        <p:spPr>
          <a:xfrm>
            <a:off x="6445252" y="2763300"/>
            <a:ext cx="4411475" cy="1485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239f1a84715_0_825"/>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 Upcoming Professional Learning</a:t>
            </a:r>
            <a:endParaRPr/>
          </a:p>
        </p:txBody>
      </p:sp>
      <p:sp>
        <p:nvSpPr>
          <p:cNvPr id="476" name="Google Shape;476;g239f1a84715_0_825"/>
          <p:cNvSpPr txBox="1">
            <a:spLocks noGrp="1"/>
          </p:cNvSpPr>
          <p:nvPr>
            <p:ph type="body" idx="2"/>
          </p:nvPr>
        </p:nvSpPr>
        <p:spPr>
          <a:xfrm>
            <a:off x="685950" y="1514425"/>
            <a:ext cx="11097300" cy="474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2824"/>
              <a:buNone/>
            </a:pPr>
            <a:endParaRPr/>
          </a:p>
          <a:p>
            <a:pPr marL="457200" lvl="0" indent="-381000" algn="l" rtl="0">
              <a:lnSpc>
                <a:spcPct val="100000"/>
              </a:lnSpc>
              <a:spcBef>
                <a:spcPts val="1000"/>
              </a:spcBef>
              <a:spcAft>
                <a:spcPts val="0"/>
              </a:spcAft>
              <a:buSzPts val="2400"/>
              <a:buChar char="•"/>
            </a:pPr>
            <a:r>
              <a:rPr lang="en-US"/>
              <a:t>Text-based PD A Fresh Look at Phonics, 6 weekly sessions (Fall 23) </a:t>
            </a:r>
            <a:endParaRPr/>
          </a:p>
          <a:p>
            <a:pPr marL="457200" lvl="0" indent="0" algn="l" rtl="0">
              <a:lnSpc>
                <a:spcPct val="100000"/>
              </a:lnSpc>
              <a:spcBef>
                <a:spcPts val="1000"/>
              </a:spcBef>
              <a:spcAft>
                <a:spcPts val="0"/>
              </a:spcAft>
              <a:buSzPts val="3097"/>
              <a:buNone/>
            </a:pPr>
            <a:endParaRPr/>
          </a:p>
          <a:p>
            <a:pPr marL="457200" lvl="0" indent="-381000" algn="l" rtl="0">
              <a:lnSpc>
                <a:spcPct val="100000"/>
              </a:lnSpc>
              <a:spcBef>
                <a:spcPts val="1000"/>
              </a:spcBef>
              <a:spcAft>
                <a:spcPts val="0"/>
              </a:spcAft>
              <a:buSzPts val="2400"/>
              <a:buChar char="•"/>
            </a:pPr>
            <a:r>
              <a:rPr lang="en-US"/>
              <a:t>Structured Literacy Intervention Text-Based PD, Sept 2023- Feb. 2024</a:t>
            </a:r>
            <a:endParaRPr/>
          </a:p>
          <a:p>
            <a:pPr marL="457200" lvl="0" indent="0" algn="l" rtl="0">
              <a:lnSpc>
                <a:spcPct val="100000"/>
              </a:lnSpc>
              <a:spcBef>
                <a:spcPts val="1000"/>
              </a:spcBef>
              <a:spcAft>
                <a:spcPts val="0"/>
              </a:spcAft>
              <a:buNone/>
            </a:pPr>
            <a:endParaRPr/>
          </a:p>
          <a:p>
            <a:pPr marL="457200" lvl="0" indent="-381000" algn="l" rtl="0">
              <a:lnSpc>
                <a:spcPct val="100000"/>
              </a:lnSpc>
              <a:spcBef>
                <a:spcPts val="1000"/>
              </a:spcBef>
              <a:spcAft>
                <a:spcPts val="0"/>
              </a:spcAft>
              <a:buSzPts val="2400"/>
              <a:buChar char="•"/>
            </a:pPr>
            <a:r>
              <a:rPr lang="en-US"/>
              <a:t>Literacy Lifeline- Virtual Office hours Thursdays 3:30-5:00 (after Labor Day)</a:t>
            </a:r>
            <a:endParaRPr/>
          </a:p>
          <a:p>
            <a:pPr marL="457200" lvl="0" indent="0" algn="l" rtl="0">
              <a:lnSpc>
                <a:spcPct val="100000"/>
              </a:lnSpc>
              <a:spcBef>
                <a:spcPts val="1000"/>
              </a:spcBef>
              <a:spcAft>
                <a:spcPts val="0"/>
              </a:spcAft>
              <a:buSzPts val="2824"/>
              <a:buNone/>
            </a:pPr>
            <a:endParaRPr/>
          </a:p>
          <a:p>
            <a:pPr marL="457200" lvl="0" indent="-381000" algn="l" rtl="0">
              <a:lnSpc>
                <a:spcPct val="100000"/>
              </a:lnSpc>
              <a:spcBef>
                <a:spcPts val="1000"/>
              </a:spcBef>
              <a:spcAft>
                <a:spcPts val="0"/>
              </a:spcAft>
              <a:buSzPts val="2400"/>
              <a:buChar char="•"/>
            </a:pPr>
            <a:r>
              <a:rPr lang="en-US"/>
              <a:t>See the KSDE Dyslexia Page for pre-recorded professional learning sessions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39f1a84715_0_1150"/>
          <p:cNvSpPr txBox="1">
            <a:spLocks noGrp="1"/>
          </p:cNvSpPr>
          <p:nvPr>
            <p:ph type="body" idx="1"/>
          </p:nvPr>
        </p:nvSpPr>
        <p:spPr>
          <a:xfrm>
            <a:off x="838200" y="956603"/>
            <a:ext cx="10515600" cy="5220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1000"/>
              </a:spcBef>
              <a:spcAft>
                <a:spcPts val="0"/>
              </a:spcAft>
              <a:buSzPct val="100000"/>
              <a:buNone/>
            </a:pPr>
            <a:endParaRPr/>
          </a:p>
          <a:p>
            <a:pPr marL="0" lvl="0" indent="0" algn="l" rtl="0">
              <a:lnSpc>
                <a:spcPct val="100000"/>
              </a:lnSpc>
              <a:spcBef>
                <a:spcPts val="1000"/>
              </a:spcBef>
              <a:spcAft>
                <a:spcPts val="0"/>
              </a:spcAft>
              <a:buSzPct val="100000"/>
              <a:buNone/>
            </a:pPr>
            <a:r>
              <a:rPr lang="en-US" b="1" u="sng">
                <a:solidFill>
                  <a:srgbClr val="BF7B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KSDE Early Literacy/ Dyslexia Page</a:t>
            </a:r>
            <a:endParaRPr b="1">
              <a:solidFill>
                <a:srgbClr val="BF7B00"/>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endParaRPr b="1">
              <a:latin typeface="Open Sans"/>
              <a:ea typeface="Open Sans"/>
              <a:cs typeface="Open Sans"/>
              <a:sym typeface="Open Sans"/>
            </a:endParaRPr>
          </a:p>
          <a:p>
            <a:pPr marL="0" lvl="0" indent="0" algn="l" rtl="0">
              <a:lnSpc>
                <a:spcPct val="100000"/>
              </a:lnSpc>
              <a:spcBef>
                <a:spcPts val="1000"/>
              </a:spcBef>
              <a:spcAft>
                <a:spcPts val="0"/>
              </a:spcAft>
              <a:buSzPct val="100000"/>
              <a:buNone/>
            </a:pPr>
            <a:r>
              <a:rPr lang="en-US" b="1" u="sng">
                <a:solidFill>
                  <a:srgbClr val="3171D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KSDE Early Literacy/ Dyslexia Information</a:t>
            </a:r>
            <a:endParaRPr b="1">
              <a:solidFill>
                <a:srgbClr val="3171D1"/>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endParaRPr/>
          </a:p>
          <a:p>
            <a:pPr marL="0" lvl="0" indent="0" algn="l" rtl="0">
              <a:lnSpc>
                <a:spcPct val="100000"/>
              </a:lnSpc>
              <a:spcBef>
                <a:spcPts val="1000"/>
              </a:spcBef>
              <a:spcAft>
                <a:spcPts val="0"/>
              </a:spcAft>
              <a:buSzPct val="100000"/>
              <a:buNone/>
            </a:pPr>
            <a:r>
              <a:rPr lang="en-US" b="1" u="sng">
                <a:solidFill>
                  <a:schemeClr val="hlink"/>
                </a:solidFill>
                <a:latin typeface="Open Sans"/>
                <a:ea typeface="Open Sans"/>
                <a:cs typeface="Open Sans"/>
                <a:sym typeface="Open Sans"/>
                <a:hlinkClick r:id="rId5"/>
              </a:rPr>
              <a:t>KSDE Early Literacy/ Dyslexia Newsletter</a:t>
            </a:r>
            <a:endParaRPr b="1" u="sng">
              <a:solidFill>
                <a:schemeClr val="hlink"/>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endParaRPr b="1">
              <a:solidFill>
                <a:schemeClr val="accent5"/>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r>
              <a:rPr lang="en-US" b="1" u="sng">
                <a:solidFill>
                  <a:schemeClr val="accen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International Dyslexia Association Fact Sheets</a:t>
            </a:r>
            <a:endParaRPr b="1">
              <a:solidFill>
                <a:schemeClr val="accent1"/>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endParaRPr b="1">
              <a:solidFill>
                <a:schemeClr val="accent1"/>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r>
              <a:rPr lang="en-US" b="1" u="sng">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What Every Teacher Should Know</a:t>
            </a:r>
            <a:endParaRPr b="1">
              <a:solidFill>
                <a:schemeClr val="accent5"/>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endParaRPr b="1">
              <a:solidFill>
                <a:schemeClr val="accent5"/>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r>
              <a:rPr lang="en-US" b="1" u="sng">
                <a:solidFill>
                  <a:srgbClr val="7030A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The Reading League Resources</a:t>
            </a:r>
            <a:endParaRPr b="1">
              <a:solidFill>
                <a:srgbClr val="7030A0"/>
              </a:solidFill>
              <a:latin typeface="Open Sans"/>
              <a:ea typeface="Open Sans"/>
              <a:cs typeface="Open Sans"/>
              <a:sym typeface="Open Sans"/>
            </a:endParaRPr>
          </a:p>
          <a:p>
            <a:pPr marL="0" lvl="0" indent="0" algn="l" rtl="0">
              <a:lnSpc>
                <a:spcPct val="100000"/>
              </a:lnSpc>
              <a:spcBef>
                <a:spcPts val="1000"/>
              </a:spcBef>
              <a:spcAft>
                <a:spcPts val="0"/>
              </a:spcAft>
              <a:buSzPct val="100000"/>
              <a:buNone/>
            </a:pPr>
            <a:endParaRPr b="1">
              <a:solidFill>
                <a:schemeClr val="accent5"/>
              </a:solidFill>
              <a:latin typeface="Open Sans"/>
              <a:ea typeface="Open Sans"/>
              <a:cs typeface="Open Sans"/>
              <a:sym typeface="Open Sans"/>
            </a:endParaRPr>
          </a:p>
        </p:txBody>
      </p:sp>
      <p:sp>
        <p:nvSpPr>
          <p:cNvPr id="483" name="Google Shape;483;g239f1a84715_0_1150"/>
          <p:cNvSpPr txBox="1">
            <a:spLocks noGrp="1"/>
          </p:cNvSpPr>
          <p:nvPr>
            <p:ph type="title"/>
          </p:nvPr>
        </p:nvSpPr>
        <p:spPr>
          <a:xfrm>
            <a:off x="838200" y="365125"/>
            <a:ext cx="109029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Open Sans SemiBold"/>
              <a:buNone/>
            </a:pPr>
            <a:r>
              <a:rPr lang="en-US"/>
              <a:t>Early Literacy/ Dyslexia Resources</a:t>
            </a:r>
            <a:endParaRPr/>
          </a:p>
        </p:txBody>
      </p:sp>
      <p:pic>
        <p:nvPicPr>
          <p:cNvPr id="484" name="Google Shape;484;g239f1a84715_0_1150"/>
          <p:cNvPicPr preferRelativeResize="0"/>
          <p:nvPr/>
        </p:nvPicPr>
        <p:blipFill rotWithShape="1">
          <a:blip r:embed="rId9">
            <a:alphaModFix/>
          </a:blip>
          <a:srcRect/>
          <a:stretch/>
        </p:blipFill>
        <p:spPr>
          <a:xfrm>
            <a:off x="9590700" y="2386575"/>
            <a:ext cx="2019300" cy="304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239f1a84715_0_1372"/>
          <p:cNvSpPr txBox="1">
            <a:spLocks noGrp="1"/>
          </p:cNvSpPr>
          <p:nvPr>
            <p:ph type="body" idx="1"/>
          </p:nvPr>
        </p:nvSpPr>
        <p:spPr>
          <a:xfrm>
            <a:off x="838200" y="1437975"/>
            <a:ext cx="10515600" cy="4739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None/>
            </a:pPr>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Acknowledge and discuss</a:t>
            </a:r>
            <a:r>
              <a:rPr lang="en-US">
                <a:latin typeface="Open Sans"/>
                <a:ea typeface="Open Sans"/>
                <a:cs typeface="Open Sans"/>
                <a:sym typeface="Open Sans"/>
              </a:rPr>
              <a:t> terms such as dyslexia, the science of reading, structured literacy…recognizing how they inform practice.</a:t>
            </a:r>
            <a:endParaRPr>
              <a:latin typeface="Open Sans"/>
              <a:ea typeface="Open Sans"/>
              <a:cs typeface="Open Sans"/>
              <a:sym typeface="Open Sans"/>
            </a:endParaRPr>
          </a:p>
          <a:p>
            <a:pPr marL="914400" lvl="0" indent="0" algn="l" rtl="0">
              <a:lnSpc>
                <a:spcPct val="100000"/>
              </a:lnSpc>
              <a:spcBef>
                <a:spcPts val="1000"/>
              </a:spcBef>
              <a:spcAft>
                <a:spcPts val="0"/>
              </a:spcAft>
              <a:buNone/>
            </a:pPr>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Identify useful resources </a:t>
            </a:r>
            <a:r>
              <a:rPr lang="en-US">
                <a:latin typeface="Open Sans"/>
                <a:ea typeface="Open Sans"/>
                <a:cs typeface="Open Sans"/>
                <a:sym typeface="Open Sans"/>
              </a:rPr>
              <a:t>that can help students persevere in the difficult work of learning to read and reading to learn.</a:t>
            </a:r>
            <a:endParaRPr>
              <a:latin typeface="Open Sans"/>
              <a:ea typeface="Open Sans"/>
              <a:cs typeface="Open Sans"/>
              <a:sym typeface="Open Sans"/>
            </a:endParaRPr>
          </a:p>
          <a:p>
            <a:pPr marL="457200" lvl="0" indent="0" algn="l" rtl="0">
              <a:lnSpc>
                <a:spcPct val="100000"/>
              </a:lnSpc>
              <a:spcBef>
                <a:spcPts val="1000"/>
              </a:spcBef>
              <a:spcAft>
                <a:spcPts val="0"/>
              </a:spcAft>
              <a:buNone/>
            </a:pPr>
            <a:endParaRPr>
              <a:latin typeface="Open Sans"/>
              <a:ea typeface="Open Sans"/>
              <a:cs typeface="Open Sans"/>
              <a:sym typeface="Open Sans"/>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Evaluate </a:t>
            </a:r>
            <a:r>
              <a:rPr lang="en-US">
                <a:latin typeface="Open Sans"/>
                <a:ea typeface="Open Sans"/>
                <a:cs typeface="Open Sans"/>
                <a:sym typeface="Open Sans"/>
              </a:rPr>
              <a:t>your role and responsibility in making data-based decisions while working with students who find reading and spelling difficult.  </a:t>
            </a:r>
            <a:endParaRPr>
              <a:latin typeface="Open Sans"/>
              <a:ea typeface="Open Sans"/>
              <a:cs typeface="Open Sans"/>
              <a:sym typeface="Open Sans"/>
            </a:endParaRPr>
          </a:p>
          <a:p>
            <a:pPr marL="457200" lvl="0" indent="0" algn="l" rtl="0">
              <a:lnSpc>
                <a:spcPct val="100000"/>
              </a:lnSpc>
              <a:spcBef>
                <a:spcPts val="1000"/>
              </a:spcBef>
              <a:spcAft>
                <a:spcPts val="0"/>
              </a:spcAft>
              <a:buNone/>
            </a:pPr>
            <a:endParaRPr>
              <a:latin typeface="Open Sans"/>
              <a:ea typeface="Open Sans"/>
              <a:cs typeface="Open Sans"/>
              <a:sym typeface="Open Sans"/>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Learn </a:t>
            </a:r>
            <a:r>
              <a:rPr lang="en-US">
                <a:latin typeface="Open Sans"/>
                <a:ea typeface="Open Sans"/>
                <a:cs typeface="Open Sans"/>
                <a:sym typeface="Open Sans"/>
              </a:rPr>
              <a:t>about the current initiatives and expectations regarding Dyslexia in the state of Kansas</a:t>
            </a:r>
            <a:endParaRPr>
              <a:latin typeface="Open Sans"/>
              <a:ea typeface="Open Sans"/>
              <a:cs typeface="Open Sans"/>
              <a:sym typeface="Open Sans"/>
            </a:endParaRPr>
          </a:p>
        </p:txBody>
      </p:sp>
      <p:sp>
        <p:nvSpPr>
          <p:cNvPr id="491" name="Google Shape;491;g239f1a84715_0_1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This session’s objectives: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1e3cbaf7e9_0_73"/>
          <p:cNvSpPr txBox="1">
            <a:spLocks noGrp="1"/>
          </p:cNvSpPr>
          <p:nvPr>
            <p:ph type="title"/>
          </p:nvPr>
        </p:nvSpPr>
        <p:spPr>
          <a:xfrm>
            <a:off x="838200" y="276621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Questions?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39f1a84715_0_1157"/>
          <p:cNvSpPr txBox="1">
            <a:spLocks noGrp="1"/>
          </p:cNvSpPr>
          <p:nvPr>
            <p:ph type="title"/>
          </p:nvPr>
        </p:nvSpPr>
        <p:spPr>
          <a:xfrm>
            <a:off x="168244" y="25847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Open Sans SemiBold"/>
              <a:buNone/>
            </a:pPr>
            <a:r>
              <a:rPr lang="en-US"/>
              <a:t>Contact Information</a:t>
            </a:r>
            <a:endParaRPr/>
          </a:p>
        </p:txBody>
      </p:sp>
      <p:sp>
        <p:nvSpPr>
          <p:cNvPr id="503" name="Google Shape;503;g239f1a84715_0_1157"/>
          <p:cNvSpPr txBox="1">
            <a:spLocks noGrp="1"/>
          </p:cNvSpPr>
          <p:nvPr>
            <p:ph type="body" idx="2"/>
          </p:nvPr>
        </p:nvSpPr>
        <p:spPr>
          <a:xfrm>
            <a:off x="3663580" y="3081576"/>
            <a:ext cx="5155800" cy="2354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a:t>Dr. Laurie Curtis</a:t>
            </a:r>
            <a:br>
              <a:rPr lang="en-US"/>
            </a:br>
            <a:r>
              <a:rPr lang="en-US"/>
              <a:t>Early Literacy/Dyslexia Program Manager</a:t>
            </a:r>
            <a:br>
              <a:rPr lang="en-US"/>
            </a:br>
            <a:r>
              <a:rPr lang="en-US"/>
              <a:t>Career, Standards and Assessment Services</a:t>
            </a:r>
            <a:br>
              <a:rPr lang="en-US"/>
            </a:br>
            <a:r>
              <a:rPr lang="en-US"/>
              <a:t>(785) 296-2749</a:t>
            </a:r>
            <a:br>
              <a:rPr lang="en-US"/>
            </a:br>
            <a:r>
              <a:rPr lang="en-US" u="sng">
                <a:solidFill>
                  <a:schemeClr val="hlink"/>
                </a:solidFill>
                <a:hlinkClick r:id="rId3"/>
              </a:rPr>
              <a:t>lcurtis@ksde.org</a:t>
            </a: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1e3cbaf7e9_0_95"/>
          <p:cNvSpPr txBox="1">
            <a:spLocks noGrp="1"/>
          </p:cNvSpPr>
          <p:nvPr>
            <p:ph type="body" idx="1"/>
          </p:nvPr>
        </p:nvSpPr>
        <p:spPr>
          <a:xfrm>
            <a:off x="838200" y="1437975"/>
            <a:ext cx="10515600" cy="4739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None/>
            </a:pPr>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Acknowledge and discuss</a:t>
            </a:r>
            <a:r>
              <a:rPr lang="en-US">
                <a:latin typeface="Open Sans"/>
                <a:ea typeface="Open Sans"/>
                <a:cs typeface="Open Sans"/>
                <a:sym typeface="Open Sans"/>
              </a:rPr>
              <a:t> terms such as dyslexia, the science of reading, structured literacy…recognizing how they inform practice.</a:t>
            </a:r>
            <a:endParaRPr>
              <a:latin typeface="Open Sans"/>
              <a:ea typeface="Open Sans"/>
              <a:cs typeface="Open Sans"/>
              <a:sym typeface="Open Sans"/>
            </a:endParaRPr>
          </a:p>
          <a:p>
            <a:pPr marL="914400" lvl="0" indent="0" algn="l" rtl="0">
              <a:lnSpc>
                <a:spcPct val="100000"/>
              </a:lnSpc>
              <a:spcBef>
                <a:spcPts val="1000"/>
              </a:spcBef>
              <a:spcAft>
                <a:spcPts val="0"/>
              </a:spcAft>
              <a:buNone/>
            </a:pPr>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Identify useful resources </a:t>
            </a:r>
            <a:r>
              <a:rPr lang="en-US">
                <a:latin typeface="Open Sans"/>
                <a:ea typeface="Open Sans"/>
                <a:cs typeface="Open Sans"/>
                <a:sym typeface="Open Sans"/>
              </a:rPr>
              <a:t>that can help students persevere in the difficult work of learning to read and reading to learn.</a:t>
            </a:r>
            <a:endParaRPr>
              <a:latin typeface="Open Sans"/>
              <a:ea typeface="Open Sans"/>
              <a:cs typeface="Open Sans"/>
              <a:sym typeface="Open Sans"/>
            </a:endParaRPr>
          </a:p>
          <a:p>
            <a:pPr marL="457200" lvl="0" indent="0" algn="l" rtl="0">
              <a:lnSpc>
                <a:spcPct val="100000"/>
              </a:lnSpc>
              <a:spcBef>
                <a:spcPts val="1000"/>
              </a:spcBef>
              <a:spcAft>
                <a:spcPts val="0"/>
              </a:spcAft>
              <a:buNone/>
            </a:pPr>
            <a:endParaRPr>
              <a:latin typeface="Open Sans"/>
              <a:ea typeface="Open Sans"/>
              <a:cs typeface="Open Sans"/>
              <a:sym typeface="Open Sans"/>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Evaluate </a:t>
            </a:r>
            <a:r>
              <a:rPr lang="en-US">
                <a:latin typeface="Open Sans"/>
                <a:ea typeface="Open Sans"/>
                <a:cs typeface="Open Sans"/>
                <a:sym typeface="Open Sans"/>
              </a:rPr>
              <a:t>your role and responsibility in making data-based decisions while working with students who find reading and spelling difficult.  </a:t>
            </a:r>
            <a:endParaRPr>
              <a:latin typeface="Open Sans"/>
              <a:ea typeface="Open Sans"/>
              <a:cs typeface="Open Sans"/>
              <a:sym typeface="Open Sans"/>
            </a:endParaRPr>
          </a:p>
          <a:p>
            <a:pPr marL="457200" lvl="0" indent="0" algn="l" rtl="0">
              <a:lnSpc>
                <a:spcPct val="100000"/>
              </a:lnSpc>
              <a:spcBef>
                <a:spcPts val="1000"/>
              </a:spcBef>
              <a:spcAft>
                <a:spcPts val="0"/>
              </a:spcAft>
              <a:buNone/>
            </a:pPr>
            <a:endParaRPr>
              <a:latin typeface="Open Sans"/>
              <a:ea typeface="Open Sans"/>
              <a:cs typeface="Open Sans"/>
              <a:sym typeface="Open Sans"/>
            </a:endParaRPr>
          </a:p>
          <a:p>
            <a:pPr marL="457200" lvl="0" indent="-325755" algn="l" rtl="0">
              <a:lnSpc>
                <a:spcPct val="100000"/>
              </a:lnSpc>
              <a:spcBef>
                <a:spcPts val="1000"/>
              </a:spcBef>
              <a:spcAft>
                <a:spcPts val="0"/>
              </a:spcAft>
              <a:buSzPct val="64285"/>
              <a:buFont typeface="Open Sans"/>
              <a:buChar char="•"/>
            </a:pPr>
            <a:r>
              <a:rPr lang="en-US" b="1">
                <a:latin typeface="Open Sans"/>
                <a:ea typeface="Open Sans"/>
                <a:cs typeface="Open Sans"/>
                <a:sym typeface="Open Sans"/>
              </a:rPr>
              <a:t>Learn </a:t>
            </a:r>
            <a:r>
              <a:rPr lang="en-US">
                <a:latin typeface="Open Sans"/>
                <a:ea typeface="Open Sans"/>
                <a:cs typeface="Open Sans"/>
                <a:sym typeface="Open Sans"/>
              </a:rPr>
              <a:t>about the current initiatives and expectations regarding Dyslexia in the state of Kansas</a:t>
            </a:r>
            <a:endParaRPr>
              <a:latin typeface="Open Sans"/>
              <a:ea typeface="Open Sans"/>
              <a:cs typeface="Open Sans"/>
              <a:sym typeface="Open Sans"/>
            </a:endParaRPr>
          </a:p>
        </p:txBody>
      </p:sp>
      <p:sp>
        <p:nvSpPr>
          <p:cNvPr id="258" name="Google Shape;258;g11e3cbaf7e9_0_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This session’s objectives: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39f1a84715_0_1045"/>
          <p:cNvSpPr txBox="1">
            <a:spLocks noGrp="1"/>
          </p:cNvSpPr>
          <p:nvPr>
            <p:ph type="title"/>
          </p:nvPr>
        </p:nvSpPr>
        <p:spPr>
          <a:xfrm>
            <a:off x="838200" y="2766219"/>
            <a:ext cx="10515600" cy="2818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Open Sans SemiBold"/>
              <a:buNone/>
            </a:pPr>
            <a:r>
              <a:rPr lang="en-US"/>
              <a:t>The Science of Reading</a:t>
            </a:r>
            <a:br>
              <a:rPr lang="en-US"/>
            </a:br>
            <a:br>
              <a:rPr lang="en-US"/>
            </a:br>
            <a:r>
              <a:rPr lang="en-US" sz="2700" i="1"/>
              <a:t>“</a:t>
            </a:r>
            <a:r>
              <a:rPr lang="en-US" sz="2700" b="0" i="1" u="none" strike="noStrike">
                <a:latin typeface="Open Sans"/>
                <a:ea typeface="Open Sans"/>
                <a:cs typeface="Open Sans"/>
                <a:sym typeface="Open Sans"/>
              </a:rPr>
              <a:t>There is only a problem if we stop asking questions about what we are doing.”</a:t>
            </a:r>
            <a:br>
              <a:rPr lang="en-US" sz="2700" b="0" i="1" u="none" strike="noStrike">
                <a:latin typeface="Open Sans"/>
                <a:ea typeface="Open Sans"/>
                <a:cs typeface="Open Sans"/>
                <a:sym typeface="Open Sans"/>
              </a:rPr>
            </a:br>
            <a:r>
              <a:rPr lang="en-US" sz="2700" b="0" i="1" u="none" strike="noStrike">
                <a:latin typeface="Open Sans"/>
                <a:ea typeface="Open Sans"/>
                <a:cs typeface="Open Sans"/>
                <a:sym typeface="Open Sans"/>
              </a:rPr>
              <a:t>	</a:t>
            </a:r>
            <a:r>
              <a:rPr lang="en-US" sz="2000" b="0" i="1" u="none" strike="noStrike">
                <a:latin typeface="Open Sans"/>
                <a:ea typeface="Open Sans"/>
                <a:cs typeface="Open Sans"/>
                <a:sym typeface="Open Sans"/>
              </a:rPr>
              <a:t>Mark Seidenberg</a:t>
            </a:r>
            <a:endParaRPr sz="27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39f1a84715_0_0"/>
          <p:cNvSpPr txBox="1">
            <a:spLocks noGrp="1"/>
          </p:cNvSpPr>
          <p:nvPr>
            <p:ph type="body" idx="1"/>
          </p:nvPr>
        </p:nvSpPr>
        <p:spPr>
          <a:xfrm>
            <a:off x="838200" y="1644073"/>
            <a:ext cx="10515600" cy="4533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It isn’t a curriculum</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It isn’t a program</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It isn’t “phonics”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It is a body of multidisciplinary knowledge that informs what we know about how people learn to read and how best to teach people to read. </a:t>
            </a:r>
            <a:endParaRPr/>
          </a:p>
        </p:txBody>
      </p:sp>
      <p:sp>
        <p:nvSpPr>
          <p:cNvPr id="270" name="Google Shape;270;g239f1a84715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the science of reading?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39f1a84715_0_1254"/>
          <p:cNvSpPr txBox="1">
            <a:spLocks noGrp="1"/>
          </p:cNvSpPr>
          <p:nvPr>
            <p:ph type="title"/>
          </p:nvPr>
        </p:nvSpPr>
        <p:spPr>
          <a:xfrm>
            <a:off x="1893456" y="423334"/>
            <a:ext cx="8340300" cy="2713200"/>
          </a:xfrm>
          <a:prstGeom prst="rect">
            <a:avLst/>
          </a:prstGeom>
          <a:noFill/>
          <a:ln>
            <a:noFill/>
          </a:ln>
        </p:spPr>
        <p:txBody>
          <a:bodyPr spcFirstLastPara="1" wrap="square" lIns="91425" tIns="45700" rIns="457200" bIns="45700" anchor="b" anchorCtr="0">
            <a:normAutofit/>
          </a:bodyPr>
          <a:lstStyle/>
          <a:p>
            <a:pPr marL="0" lvl="0" indent="0" algn="l" rtl="0">
              <a:lnSpc>
                <a:spcPct val="100000"/>
              </a:lnSpc>
              <a:spcBef>
                <a:spcPts val="0"/>
              </a:spcBef>
              <a:spcAft>
                <a:spcPts val="0"/>
              </a:spcAft>
              <a:buClr>
                <a:schemeClr val="dk1"/>
              </a:buClr>
              <a:buSzPts val="6000"/>
              <a:buFont typeface="Open Sans SemiBold"/>
              <a:buNone/>
            </a:pPr>
            <a:r>
              <a:rPr lang="en-US"/>
              <a:t>Dyslexia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
          <p:cNvSpPr txBox="1">
            <a:spLocks noGrp="1"/>
          </p:cNvSpPr>
          <p:nvPr>
            <p:ph type="title"/>
          </p:nvPr>
        </p:nvSpPr>
        <p:spPr>
          <a:xfrm>
            <a:off x="838200" y="1877548"/>
            <a:ext cx="10515600" cy="371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960"/>
              <a:buFont typeface="Open Sans SemiBold"/>
              <a:buNone/>
            </a:pPr>
            <a:r>
              <a:rPr lang="en-US" sz="2360"/>
              <a:t>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endParaRPr sz="236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239f1a84715_0_143"/>
          <p:cNvPicPr preferRelativeResize="0"/>
          <p:nvPr/>
        </p:nvPicPr>
        <p:blipFill rotWithShape="1">
          <a:blip r:embed="rId3">
            <a:alphaModFix/>
          </a:blip>
          <a:srcRect/>
          <a:stretch/>
        </p:blipFill>
        <p:spPr>
          <a:xfrm>
            <a:off x="1078925" y="2545550"/>
            <a:ext cx="10074300" cy="3123025"/>
          </a:xfrm>
          <a:prstGeom prst="rect">
            <a:avLst/>
          </a:prstGeom>
          <a:noFill/>
          <a:ln>
            <a:noFill/>
          </a:ln>
        </p:spPr>
      </p:pic>
      <p:sp>
        <p:nvSpPr>
          <p:cNvPr id="287" name="Google Shape;287;g239f1a84715_0_143"/>
          <p:cNvSpPr txBox="1"/>
          <p:nvPr/>
        </p:nvSpPr>
        <p:spPr>
          <a:xfrm>
            <a:off x="1624600" y="520850"/>
            <a:ext cx="3050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Light"/>
                <a:ea typeface="Open Sans Light"/>
                <a:cs typeface="Open Sans Light"/>
                <a:sym typeface="Open Sans Light"/>
              </a:rPr>
              <a:t>Boston College Reading Lab</a:t>
            </a:r>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2062</Words>
  <Application>Microsoft Office PowerPoint</Application>
  <PresentationFormat>Widescreen</PresentationFormat>
  <Paragraphs>276</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Open Sans</vt:lpstr>
      <vt:lpstr>Open Sans Medium</vt:lpstr>
      <vt:lpstr>Calibri</vt:lpstr>
      <vt:lpstr>Open Sans Light</vt:lpstr>
      <vt:lpstr>Open Sans SemiBold</vt:lpstr>
      <vt:lpstr>Arial</vt:lpstr>
      <vt:lpstr>Custom Design</vt:lpstr>
      <vt:lpstr>Custom Design</vt:lpstr>
      <vt:lpstr>Explore Dyslexia: KSDE Updates and Support</vt:lpstr>
      <vt:lpstr>PowerPoint Presentation</vt:lpstr>
      <vt:lpstr>Early Literacy/ Dyslexia Team</vt:lpstr>
      <vt:lpstr>This session’s objectives: </vt:lpstr>
      <vt:lpstr>The Science of Reading  “There is only a problem if we stop asking questions about what we are doing.”  Mark Seidenberg</vt:lpstr>
      <vt:lpstr>What is the science of reading? </vt:lpstr>
      <vt:lpstr>Dyslexia</vt:lpstr>
      <vt:lpstr>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vt:lpstr>
      <vt:lpstr>PowerPoint Presentation</vt:lpstr>
      <vt:lpstr>Myths related to dyslexia</vt:lpstr>
      <vt:lpstr>What might you see/ notice? </vt:lpstr>
      <vt:lpstr>Ways to help…</vt:lpstr>
      <vt:lpstr>Theory? </vt:lpstr>
      <vt:lpstr>Simple View of Reading</vt:lpstr>
      <vt:lpstr>One Model for Guiding our Practice</vt:lpstr>
      <vt:lpstr>Structured Literacy</vt:lpstr>
      <vt:lpstr>PowerPoint Presentation</vt:lpstr>
      <vt:lpstr>  Is it “the big five”?   Why not balanced literacy? ”There are a lot of ways to teach kids to read” (teaching-vs-learning)  Why not guided reading? What’s wrong with leveled books?   Why not guided reading with an extra dose of phonics?  </vt:lpstr>
      <vt:lpstr>PowerPoint Presentation</vt:lpstr>
      <vt:lpstr>PowerPoint Presentation</vt:lpstr>
      <vt:lpstr>Helpful hints for lesson planning? </vt:lpstr>
      <vt:lpstr>Who is doing the thinking when you “assign” a graphic organizer? How can you teach, rather than just give instructions? </vt:lpstr>
      <vt:lpstr>PowerPoint Presentation</vt:lpstr>
      <vt:lpstr>KSDE Requirements and Expectations</vt:lpstr>
      <vt:lpstr>PK-12 Systems Currently</vt:lpstr>
      <vt:lpstr>Every Child Can Read Act (July 1, 2023)</vt:lpstr>
      <vt:lpstr>K-8 Students</vt:lpstr>
      <vt:lpstr>Required Reporting on KIDS: K-8</vt:lpstr>
      <vt:lpstr>Secondary Students</vt:lpstr>
      <vt:lpstr>Purpose of the KS Alternate Early Literacy Screener</vt:lpstr>
      <vt:lpstr>What is the Kansas Alternate Early Literacy Screener?</vt:lpstr>
      <vt:lpstr>Additional Updates</vt:lpstr>
      <vt:lpstr>PowerPoint Presentation</vt:lpstr>
      <vt:lpstr>LETRS Language Essentials for Teachers or Reading and Spelling</vt:lpstr>
      <vt:lpstr> Upcoming Professional Learning</vt:lpstr>
      <vt:lpstr>Early Literacy/ Dyslexia Resources</vt:lpstr>
      <vt:lpstr>This session’s objectives: </vt:lpstr>
      <vt:lpstr>Questions?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Dyslexia: KSDE Updates and Support</dc:title>
  <dc:creator>Robyn Kelso</dc:creator>
  <cp:lastModifiedBy>Robyn Kelso</cp:lastModifiedBy>
  <cp:revision>1</cp:revision>
  <dcterms:modified xsi:type="dcterms:W3CDTF">2023-08-17T14:33:59Z</dcterms:modified>
</cp:coreProperties>
</file>